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4"/>
  </p:notesMasterIdLst>
  <p:sldIdLst>
    <p:sldId id="258" r:id="rId2"/>
    <p:sldId id="260" r:id="rId3"/>
    <p:sldId id="292" r:id="rId4"/>
    <p:sldId id="272" r:id="rId5"/>
    <p:sldId id="293" r:id="rId6"/>
    <p:sldId id="294" r:id="rId7"/>
    <p:sldId id="296" r:id="rId8"/>
    <p:sldId id="297" r:id="rId9"/>
    <p:sldId id="299" r:id="rId10"/>
    <p:sldId id="300" r:id="rId11"/>
    <p:sldId id="298" r:id="rId12"/>
    <p:sldId id="301" r:id="rId13"/>
    <p:sldId id="311" r:id="rId14"/>
    <p:sldId id="295" r:id="rId15"/>
    <p:sldId id="303" r:id="rId16"/>
    <p:sldId id="304" r:id="rId17"/>
    <p:sldId id="309" r:id="rId18"/>
    <p:sldId id="305" r:id="rId19"/>
    <p:sldId id="306" r:id="rId20"/>
    <p:sldId id="307" r:id="rId21"/>
    <p:sldId id="308" r:id="rId22"/>
    <p:sldId id="287" r:id="rId2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elle Olson" initials="MO"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00" autoAdjust="0"/>
  </p:normalViewPr>
  <p:slideViewPr>
    <p:cSldViewPr>
      <p:cViewPr varScale="1">
        <p:scale>
          <a:sx n="93" d="100"/>
          <a:sy n="93" d="100"/>
        </p:scale>
        <p:origin x="-5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830" tIns="46415" rIns="92830" bIns="46415" rtlCol="0"/>
          <a:lstStyle>
            <a:lvl1pPr algn="r">
              <a:defRPr sz="1200"/>
            </a:lvl1pPr>
          </a:lstStyle>
          <a:p>
            <a:fld id="{ACC68331-410A-4B25-AD94-8956086E82A2}" type="datetimeFigureOut">
              <a:rPr lang="en-US" smtClean="0"/>
              <a:pPr/>
              <a:t>12/2/2011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830" tIns="46415" rIns="92830" bIns="464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830" tIns="46415" rIns="92830" bIns="46415" rtlCol="0" anchor="b"/>
          <a:lstStyle>
            <a:lvl1pPr algn="r">
              <a:defRPr sz="1200"/>
            </a:lvl1pPr>
          </a:lstStyle>
          <a:p>
            <a:fld id="{F23060B2-F711-4A03-9C38-1BD08F393DBE}" type="slidenum">
              <a:rPr lang="en-US" smtClean="0"/>
              <a:pPr/>
              <a:t>‹#›</a:t>
            </a:fld>
            <a:endParaRPr lang="en-US" dirty="0"/>
          </a:p>
        </p:txBody>
      </p:sp>
    </p:spTree>
    <p:extLst>
      <p:ext uri="{BB962C8B-B14F-4D97-AF65-F5344CB8AC3E}">
        <p14:creationId xmlns="" xmlns:p14="http://schemas.microsoft.com/office/powerpoint/2010/main" val="3678478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nti.org/db/heu/pastpresent.html"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nti.org/e_research/profiles/Russia/Nuclear/facilities_fissmat.html?col4=open#CollapsiblePanel3"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nti.org/db/nisprofs/russia/naval/technol/resdespr/krylov.htm"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www.nti.org/e_research/profiles/Russia/Nuclear/facilities_research.html?col1=open#CollapsiblePanel1"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2002, Russia has been consolidating fresh and spent Soviet-origin HEU fuel from foreign countries under the Russian Research Reactor Fuel Return Program (RRRFR). A table listing these shipments can be found in the </a:t>
            </a:r>
            <a:r>
              <a:rPr lang="en-US" dirty="0" smtClean="0">
                <a:hlinkClick r:id="rId3" action="ppaction://hlinkfile"/>
              </a:rPr>
              <a:t>Past and Current Efforts to Reduce Civilian HEU Use</a:t>
            </a:r>
            <a:r>
              <a:rPr lang="en-US" dirty="0" smtClean="0"/>
              <a:t> file.</a:t>
            </a:r>
          </a:p>
          <a:p>
            <a:r>
              <a:rPr lang="en-US" dirty="0" smtClean="0"/>
              <a:t>A formal agreement regarding fuel removal was concluded between the U.S. and Russian governments and signed in May 2004. The Agreement covers major activities related to providing assistance to return Soviet-origin nuclear fuel from 13 countries to Russia. As of July 2011, fresh (unused) HEU fuel had already been removed from Serbia, Bulgaria, Romania, Libya, the Czech Republic, Uzbekistan, Latvia, Vietnam, Germany and Kazakhstan. Fresh HEU fuel located at three sites in Ukraine has also been partly removed, with a commitment for all of it to be returned to Russia by the time of the 2012 Nuclear Security Summit. [30]</a:t>
            </a:r>
          </a:p>
          <a:p>
            <a:r>
              <a:rPr lang="en-US" dirty="0" smtClean="0"/>
              <a:t>Spent fuel has already been removed from research reactors in Bulgaria, the Czech Republic, Hungary, Kazakhstan, Latvia, and Uzbekistan. The irradiated fuel is reprocessed at the </a:t>
            </a:r>
            <a:r>
              <a:rPr lang="en-US" dirty="0" err="1" smtClean="0">
                <a:hlinkClick r:id="rId4" action="ppaction://hlinkfile"/>
              </a:rPr>
              <a:t>Mayak</a:t>
            </a:r>
            <a:r>
              <a:rPr lang="en-US" dirty="0" smtClean="0">
                <a:hlinkClick r:id="rId4" action="ppaction://hlinkfile"/>
              </a:rPr>
              <a:t> Production Association</a:t>
            </a:r>
            <a:r>
              <a:rPr lang="en-US" dirty="0" smtClean="0"/>
              <a:t>.</a:t>
            </a:r>
          </a:p>
          <a:p>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majority of Russian HEU is in the military stockpile, either in weapons or in reserve holdings, though the Soviet government ceased production of HEU for weapons in 1989.[9] Military use of HEU also includes fueling nuclear submarines. </a:t>
            </a:r>
          </a:p>
          <a:p>
            <a:r>
              <a:rPr lang="en-US" dirty="0" smtClean="0"/>
              <a:t>Russia still uses HEU for civilian applications, including the fueling of research and test reactors, critical assemblies, fast reactors, and icebreakers, as well as for the production of medical isotopes.</a:t>
            </a:r>
          </a:p>
          <a:p>
            <a:r>
              <a:rPr lang="en-US" dirty="0" smtClean="0"/>
              <a:t>with the assistance of the U.S. Department of Energy's Material Consolidation and Conversion program, all HEU (65 kg U-235 contained in 181 kg of uranium), was consolidated from the </a:t>
            </a:r>
            <a:r>
              <a:rPr lang="en-US" dirty="0" err="1" smtClean="0">
                <a:hlinkClick r:id="rId3" action="ppaction://hlinkfile"/>
              </a:rPr>
              <a:t>Krylov</a:t>
            </a:r>
            <a:r>
              <a:rPr lang="en-US" dirty="0" smtClean="0">
                <a:hlinkClick r:id="rId3" action="ppaction://hlinkfile"/>
              </a:rPr>
              <a:t> Shipbuilding Research Institute</a:t>
            </a:r>
            <a:r>
              <a:rPr lang="en-US" dirty="0" smtClean="0"/>
              <a:t> to the </a:t>
            </a:r>
            <a:r>
              <a:rPr lang="en-US" dirty="0" smtClean="0">
                <a:hlinkClick r:id="rId4" action="ppaction://hlinkfile"/>
              </a:rPr>
              <a:t>All-Russian Scientific Research Institute of Atomic Reactors (NIIAR)</a:t>
            </a:r>
            <a:r>
              <a:rPr lang="en-US" dirty="0" smtClean="0"/>
              <a:t> in </a:t>
            </a:r>
            <a:r>
              <a:rPr lang="en-US" dirty="0" err="1" smtClean="0"/>
              <a:t>Dimitrovgrad</a:t>
            </a:r>
            <a:r>
              <a:rPr lang="en-US" dirty="0" smtClean="0"/>
              <a:t> by March 2006.[28] </a:t>
            </a:r>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Hundreds were positioned in Russia along coasts lines and remote areas in</a:t>
            </a:r>
            <a:r>
              <a:rPr lang="en-US" baseline="0" dirty="0" smtClean="0"/>
              <a:t> other former Soviet republics </a:t>
            </a:r>
            <a:r>
              <a:rPr lang="en-US" dirty="0" smtClean="0"/>
              <a:t>o power lighthouses, navigation beacons, and meteorological data collection installations, but that was decades ago. </a:t>
            </a:r>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Fissile materials are those which are composed of atoms that can be split by neutrons in a self-sustaining chain-reaction to release energy, and include plutonium-239 and uranium-235</a:t>
            </a:r>
          </a:p>
          <a:p>
            <a:r>
              <a:rPr lang="en-US" sz="1200" dirty="0" smtClean="0">
                <a:ea typeface="ＭＳ Ｐゴシック" charset="-128"/>
              </a:rPr>
              <a:t>Plutonium separated from the spent fuel  of 	commercial nuclear power reactors </a:t>
            </a:r>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Radioactive sources are made from </a:t>
            </a:r>
            <a:r>
              <a:rPr lang="en-US" dirty="0" err="1" smtClean="0"/>
              <a:t>radiisotopes</a:t>
            </a:r>
            <a:r>
              <a:rPr lang="en-US" baseline="0" dirty="0" smtClean="0"/>
              <a:t>, which are unstable isotopes which emit radiation and decay to either other unstable or stable isotopes</a:t>
            </a:r>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060B2-F711-4A03-9C38-1BD08F393DB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Under the agreement that the countries signed in 1993, Moscow made a commitment to eliminate 500 metric tons of HEU--probably more than one-third of the total HEU stock that the Soviet Union produced during the Cold War. About 340 metric tons of HEU has already been converted into LEU.</a:t>
            </a:r>
            <a:r>
              <a:rPr lang="en-US" baseline="0" dirty="0" smtClean="0"/>
              <a:t> Russian facilities involved in the conversion process include </a:t>
            </a:r>
            <a:r>
              <a:rPr lang="en-US" dirty="0" smtClean="0"/>
              <a:t>Siberian Chemical Enterprise (</a:t>
            </a:r>
            <a:r>
              <a:rPr lang="en-US" dirty="0" err="1" smtClean="0"/>
              <a:t>SChE</a:t>
            </a:r>
            <a:r>
              <a:rPr lang="en-US" dirty="0" smtClean="0"/>
              <a:t>) (</a:t>
            </a:r>
            <a:r>
              <a:rPr lang="en-US" dirty="0" err="1" smtClean="0"/>
              <a:t>Seversk</a:t>
            </a:r>
            <a:r>
              <a:rPr lang="en-US" dirty="0" smtClean="0"/>
              <a:t>), </a:t>
            </a:r>
            <a:r>
              <a:rPr lang="en-US" dirty="0" err="1" smtClean="0"/>
              <a:t>Mayak</a:t>
            </a:r>
            <a:r>
              <a:rPr lang="en-US" dirty="0" smtClean="0"/>
              <a:t> Production Association (MPA) near </a:t>
            </a:r>
            <a:r>
              <a:rPr lang="en-US" dirty="0" err="1" smtClean="0"/>
              <a:t>Ozersk</a:t>
            </a:r>
            <a:r>
              <a:rPr lang="en-US" dirty="0" smtClean="0"/>
              <a:t>, </a:t>
            </a:r>
            <a:endParaRPr lang="en-US" dirty="0"/>
          </a:p>
        </p:txBody>
      </p:sp>
      <p:sp>
        <p:nvSpPr>
          <p:cNvPr id="4" name="Slide Number Placeholder 3"/>
          <p:cNvSpPr>
            <a:spLocks noGrp="1"/>
          </p:cNvSpPr>
          <p:nvPr>
            <p:ph type="sldNum" sz="quarter" idx="10"/>
          </p:nvPr>
        </p:nvSpPr>
        <p:spPr/>
        <p:txBody>
          <a:bodyPr/>
          <a:lstStyle/>
          <a:p>
            <a:fld id="{F23060B2-F711-4A03-9C38-1BD08F393DB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9FFBE12-6384-4AEE-8514-04346A6DAD0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F0418C-6C68-4295-A70B-47EF78F79FF7}" type="datetimeFigureOut">
              <a:rPr lang="en-US" smtClean="0"/>
              <a:pPr/>
              <a:t>12/2/2011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9FFBE12-6384-4AEE-8514-04346A6DAD02}"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CF0418C-6C68-4295-A70B-47EF78F79FF7}" type="datetimeFigureOut">
              <a:rPr lang="en-US" smtClean="0"/>
              <a:pPr/>
              <a:t>12/2/2011</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9FFBE12-6384-4AEE-8514-04346A6DAD0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ti.org/e_research/gma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530225"/>
            <a:ext cx="8305800" cy="5413375"/>
          </a:xfrm>
        </p:spPr>
        <p:txBody>
          <a:bodyPr>
            <a:normAutofit/>
          </a:bodyPr>
          <a:lstStyle/>
          <a:p>
            <a:pPr algn="ctr">
              <a:buNone/>
            </a:pPr>
            <a:endParaRPr lang="en-US" sz="4400" dirty="0" smtClean="0">
              <a:solidFill>
                <a:schemeClr val="accent1">
                  <a:lumMod val="50000"/>
                </a:schemeClr>
              </a:solidFill>
            </a:endParaRPr>
          </a:p>
          <a:p>
            <a:pPr algn="ctr">
              <a:buNone/>
            </a:pPr>
            <a:r>
              <a:rPr lang="en-US" sz="3000" b="1" dirty="0" smtClean="0">
                <a:solidFill>
                  <a:schemeClr val="accent1">
                    <a:lumMod val="50000"/>
                  </a:schemeClr>
                </a:solidFill>
              </a:rPr>
              <a:t>Nuclear and Radiological Security Challenges: A Case of Eurasia</a:t>
            </a:r>
          </a:p>
          <a:p>
            <a:pPr algn="ctr">
              <a:buNone/>
            </a:pPr>
            <a:endParaRPr lang="en-US" sz="2000" b="1" dirty="0" smtClean="0">
              <a:solidFill>
                <a:schemeClr val="accent1">
                  <a:lumMod val="50000"/>
                </a:schemeClr>
              </a:solidFill>
            </a:endParaRPr>
          </a:p>
          <a:p>
            <a:pPr algn="ctr">
              <a:buNone/>
            </a:pPr>
            <a:r>
              <a:rPr lang="en-US" sz="1800" b="1" dirty="0" smtClean="0">
                <a:solidFill>
                  <a:schemeClr val="accent1">
                    <a:lumMod val="50000"/>
                  </a:schemeClr>
                </a:solidFill>
              </a:rPr>
              <a:t>Margarita Sevcik</a:t>
            </a:r>
          </a:p>
          <a:p>
            <a:pPr algn="ctr">
              <a:buNone/>
            </a:pPr>
            <a:r>
              <a:rPr lang="en-US" sz="1800" b="1" dirty="0" smtClean="0">
                <a:solidFill>
                  <a:schemeClr val="accent1">
                    <a:lumMod val="50000"/>
                  </a:schemeClr>
                </a:solidFill>
              </a:rPr>
              <a:t>Center for Nonproliferation Studies</a:t>
            </a:r>
          </a:p>
          <a:p>
            <a:pPr algn="ctr">
              <a:buNone/>
            </a:pPr>
            <a:r>
              <a:rPr lang="en-US" sz="1800" b="1" dirty="0" smtClean="0">
                <a:solidFill>
                  <a:schemeClr val="accent1">
                    <a:lumMod val="50000"/>
                  </a:schemeClr>
                </a:solidFill>
              </a:rPr>
              <a:t> Monterey Institute of International Studies </a:t>
            </a:r>
          </a:p>
          <a:p>
            <a:pPr algn="ctr">
              <a:buNone/>
            </a:pPr>
            <a:endParaRPr lang="en-US" sz="1800" b="1" dirty="0" smtClean="0">
              <a:solidFill>
                <a:schemeClr val="accent1">
                  <a:lumMod val="50000"/>
                </a:schemeClr>
              </a:solidFill>
            </a:endParaRPr>
          </a:p>
          <a:p>
            <a:pPr algn="ctr">
              <a:buNone/>
            </a:pPr>
            <a:endParaRPr lang="en-US" sz="1800" b="1" dirty="0" smtClean="0"/>
          </a:p>
          <a:p>
            <a:pPr algn="ctr">
              <a:buNone/>
            </a:pPr>
            <a:r>
              <a:rPr lang="en-US" sz="1800" b="1" dirty="0" smtClean="0">
                <a:solidFill>
                  <a:schemeClr val="accent1">
                    <a:lumMod val="50000"/>
                  </a:schemeClr>
                </a:solidFill>
              </a:rPr>
              <a:t>2011-2012 </a:t>
            </a:r>
            <a:r>
              <a:rPr lang="en-US" sz="1800" b="1" dirty="0">
                <a:solidFill>
                  <a:schemeClr val="accent1">
                    <a:lumMod val="50000"/>
                  </a:schemeClr>
                </a:solidFill>
              </a:rPr>
              <a:t>Critical Issues Forum (CIF) Teacher Development </a:t>
            </a:r>
            <a:r>
              <a:rPr lang="en-US" sz="1800" b="1" dirty="0" smtClean="0">
                <a:solidFill>
                  <a:schemeClr val="accent1">
                    <a:lumMod val="50000"/>
                  </a:schemeClr>
                </a:solidFill>
              </a:rPr>
              <a:t>Workshop</a:t>
            </a:r>
          </a:p>
          <a:p>
            <a:pPr algn="ctr">
              <a:buNone/>
            </a:pPr>
            <a:r>
              <a:rPr lang="en-US" sz="1800" b="1" dirty="0" smtClean="0">
                <a:solidFill>
                  <a:schemeClr val="accent1">
                    <a:lumMod val="50000"/>
                  </a:schemeClr>
                </a:solidFill>
              </a:rPr>
              <a:t>2 December 2011</a:t>
            </a:r>
            <a:endParaRPr lang="en-US" sz="1800" dirty="0">
              <a:solidFill>
                <a:schemeClr val="accent1">
                  <a:lumMod val="50000"/>
                </a:schemeClr>
              </a:solidFill>
            </a:endParaRPr>
          </a:p>
          <a:p>
            <a:pPr algn="ctr">
              <a:buNone/>
            </a:pPr>
            <a:endParaRPr lang="en-US" sz="1800" b="1" dirty="0" smtClean="0">
              <a:solidFill>
                <a:schemeClr val="accent1">
                  <a:lumMod val="50000"/>
                </a:schemeClr>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81000"/>
            <a:ext cx="8183880" cy="4648200"/>
          </a:xfrm>
        </p:spPr>
        <p:txBody>
          <a:bodyPr>
            <a:normAutofit fontScale="77500" lnSpcReduction="20000"/>
          </a:bodyPr>
          <a:lstStyle/>
          <a:p>
            <a:pPr marL="0" indent="0">
              <a:buNone/>
            </a:pPr>
            <a:endParaRPr lang="en-US" b="1" dirty="0" smtClean="0">
              <a:solidFill>
                <a:schemeClr val="accent1">
                  <a:lumMod val="50000"/>
                </a:schemeClr>
              </a:solidFill>
            </a:endParaRPr>
          </a:p>
          <a:p>
            <a:pPr marL="0" indent="0" algn="ctr">
              <a:buNone/>
            </a:pPr>
            <a:r>
              <a:rPr lang="en-US" sz="3600" b="1" dirty="0" smtClean="0">
                <a:solidFill>
                  <a:schemeClr val="accent1">
                    <a:lumMod val="50000"/>
                  </a:schemeClr>
                </a:solidFill>
              </a:rPr>
              <a:t>Reducing Nuclear Material Threat in Eurasia </a:t>
            </a:r>
          </a:p>
          <a:p>
            <a:pPr marL="0" indent="0">
              <a:buNone/>
            </a:pPr>
            <a:endParaRPr lang="en-US" b="1" dirty="0" smtClean="0">
              <a:solidFill>
                <a:schemeClr val="accent1">
                  <a:lumMod val="50000"/>
                </a:schemeClr>
              </a:solidFill>
            </a:endParaRPr>
          </a:p>
          <a:p>
            <a:pPr marL="0" indent="0">
              <a:buNone/>
            </a:pPr>
            <a:r>
              <a:rPr lang="en-US" dirty="0" smtClean="0"/>
              <a:t>Global Threat Reduction Initiative (GTRI), Office of Defense Nuclear Nonproliferation, National Nuclear Security Administration:</a:t>
            </a:r>
          </a:p>
          <a:p>
            <a:pPr marL="0" indent="0">
              <a:buNone/>
            </a:pPr>
            <a:r>
              <a:rPr lang="en-US" dirty="0" smtClean="0"/>
              <a:t>- Conversion of research reactors from the use of HEU to LEU: Two reactors in Uzbekistan and Ukraine (2008);</a:t>
            </a:r>
          </a:p>
          <a:p>
            <a:pPr marL="0" indent="0">
              <a:buNone/>
            </a:pPr>
            <a:r>
              <a:rPr lang="en-US" dirty="0" smtClean="0"/>
              <a:t>- Shipment of HEU fresh fuel to Russia from Uzbekistan (2004), Latvia (2005) and 2 facilities from Ukraine (Kiev and Sevastopol, 2010);</a:t>
            </a:r>
          </a:p>
          <a:p>
            <a:pPr marL="0" indent="0">
              <a:buNone/>
            </a:pPr>
            <a:r>
              <a:rPr lang="en-US" dirty="0" smtClean="0"/>
              <a:t>- HEU spent fuel was shipped to Russia from Uzbekistan (2006), Latvia (2008), and Kazakhstan (2009).</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879848"/>
          </a:xfrm>
        </p:spPr>
        <p:txBody>
          <a:bodyPr>
            <a:normAutofit fontScale="92500" lnSpcReduction="10000"/>
          </a:bodyPr>
          <a:lstStyle/>
          <a:p>
            <a:pPr algn="ctr">
              <a:buNone/>
            </a:pPr>
            <a:r>
              <a:rPr lang="en-US" b="1" dirty="0" smtClean="0">
                <a:solidFill>
                  <a:schemeClr val="accent1">
                    <a:lumMod val="50000"/>
                  </a:schemeClr>
                </a:solidFill>
              </a:rPr>
              <a:t>Current Challenges: HEU Minimization at Russian Reactors</a:t>
            </a:r>
          </a:p>
          <a:p>
            <a:pPr>
              <a:buNone/>
            </a:pPr>
            <a:endParaRPr lang="en-US" b="1" dirty="0" smtClean="0">
              <a:solidFill>
                <a:schemeClr val="accent1">
                  <a:lumMod val="50000"/>
                </a:schemeClr>
              </a:solidFill>
            </a:endParaRPr>
          </a:p>
          <a:p>
            <a:pPr>
              <a:buNone/>
            </a:pPr>
            <a:r>
              <a:rPr lang="en-US" sz="2400" dirty="0" smtClean="0"/>
              <a:t>50 research reactors, pulsed reactors and critical assemblies using HEU, and 9 HEU-fueled icebreakers;</a:t>
            </a:r>
          </a:p>
          <a:p>
            <a:pPr>
              <a:buNone/>
            </a:pPr>
            <a:endParaRPr lang="en-US" sz="2400" dirty="0" smtClean="0"/>
          </a:p>
          <a:p>
            <a:pPr>
              <a:buNone/>
            </a:pPr>
            <a:r>
              <a:rPr lang="en-US" sz="2400" dirty="0" smtClean="0"/>
              <a:t>2010 - joint study with U.S. into the feasibility of converting six Russian research reactors from HEU to LEU-based reactor fuels.</a:t>
            </a:r>
          </a:p>
          <a:p>
            <a:pPr>
              <a:buNone/>
            </a:pPr>
            <a:endParaRPr lang="en-US" sz="2400" dirty="0" smtClean="0"/>
          </a:p>
          <a:p>
            <a:pPr>
              <a:buNone/>
            </a:pPr>
            <a:r>
              <a:rPr lang="en-US" sz="2400" dirty="0" smtClean="0">
                <a:solidFill>
                  <a:schemeClr val="accent1">
                    <a:lumMod val="50000"/>
                  </a:schemeClr>
                </a:solidFill>
              </a:rPr>
              <a:t>However,</a:t>
            </a:r>
            <a:r>
              <a:rPr lang="en-US" sz="2400" dirty="0" smtClean="0"/>
              <a:t> Russia made no declaration of reduced HEU usage or consolidated stockpiles, nor had they committed to converting any of its domestic HEU-fueled rea</a:t>
            </a:r>
            <a:r>
              <a:rPr lang="en-US" sz="2600" dirty="0" smtClean="0"/>
              <a:t>ctors</a:t>
            </a:r>
          </a:p>
          <a:p>
            <a:pPr>
              <a:buNone/>
            </a:pP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2920" y="530352"/>
            <a:ext cx="8183880" cy="5413248"/>
          </a:xfrm>
        </p:spPr>
        <p:txBody>
          <a:bodyPr>
            <a:normAutofit fontScale="70000" lnSpcReduction="20000"/>
          </a:bodyPr>
          <a:lstStyle/>
          <a:p>
            <a:pPr marL="0" indent="0" algn="ctr">
              <a:buNone/>
            </a:pPr>
            <a:r>
              <a:rPr lang="en-US" dirty="0" smtClean="0"/>
              <a:t>	</a:t>
            </a:r>
            <a:r>
              <a:rPr lang="en-US" sz="4400" b="1" dirty="0" smtClean="0">
                <a:solidFill>
                  <a:schemeClr val="accent1">
                    <a:lumMod val="50000"/>
                  </a:schemeClr>
                </a:solidFill>
              </a:rPr>
              <a:t>Nuclear Material in Russia: Current Situation</a:t>
            </a:r>
          </a:p>
          <a:p>
            <a:endParaRPr lang="en-US" sz="4400" dirty="0" smtClean="0"/>
          </a:p>
          <a:p>
            <a:r>
              <a:rPr lang="en-US" dirty="0" smtClean="0"/>
              <a:t>Russia holds the largest stock of HEU (current stock ~770 metric tons of grade-equivalent</a:t>
            </a:r>
          </a:p>
          <a:p>
            <a:r>
              <a:rPr lang="en-US" dirty="0" smtClean="0"/>
              <a:t>Russia ceased production of HEU for military purposes in 1989, but uses HEU for civilian purposes </a:t>
            </a:r>
          </a:p>
          <a:p>
            <a:r>
              <a:rPr lang="en-US" dirty="0" smtClean="0"/>
              <a:t>Only one site has been reportedly cleaned out of all HEU materials</a:t>
            </a:r>
          </a:p>
          <a:p>
            <a:r>
              <a:rPr lang="en-US" dirty="0" smtClean="0"/>
              <a:t>Russia ceased its production of weapons-grade plutonium in April 2010. Current estimates of </a:t>
            </a:r>
            <a:r>
              <a:rPr lang="en-US" dirty="0" err="1" smtClean="0"/>
              <a:t>Pu</a:t>
            </a:r>
            <a:r>
              <a:rPr lang="en-US" dirty="0" smtClean="0"/>
              <a:t> in Russia vary from 128 to 145 metric tons.</a:t>
            </a:r>
          </a:p>
          <a:p>
            <a:pPr>
              <a:buNone/>
            </a:pPr>
            <a:r>
              <a:rPr lang="en-US" dirty="0" smtClean="0"/>
              <a:t> </a:t>
            </a:r>
          </a:p>
          <a:p>
            <a:pPr marL="0" indent="0">
              <a:buNone/>
            </a:pPr>
            <a:r>
              <a:rPr lang="en-US" dirty="0" smtClean="0"/>
              <a:t>RUSSIA HAS SIGNINIFICANT QUANTITIES OF WEAPONS-GRADE HEU AND PU, WHICH POSE A MAJOR NUCLEAR SECURITY THREAT IN EURASIA</a:t>
            </a:r>
          </a:p>
          <a:p>
            <a:endParaRPr lang="en-US" dirty="0" smtClean="0"/>
          </a:p>
          <a:p>
            <a:pPr marL="0" indent="0">
              <a:buNone/>
            </a:pPr>
            <a:r>
              <a:rPr lang="en-US" sz="2200" dirty="0" smtClean="0"/>
              <a:t>*The International Panel on Fissile Materials</a:t>
            </a: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pic>
        <p:nvPicPr>
          <p:cNvPr id="6" name="Picture 2" descr="C:\Users\msevcik\Desktop\nukmap.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533400"/>
            <a:ext cx="8181975" cy="57816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15727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2920" y="530352"/>
            <a:ext cx="8183880" cy="5794248"/>
          </a:xfrm>
        </p:spPr>
        <p:txBody>
          <a:bodyPr>
            <a:normAutofit fontScale="55000" lnSpcReduction="20000"/>
          </a:bodyPr>
          <a:lstStyle/>
          <a:p>
            <a:pPr algn="ctr">
              <a:buNone/>
            </a:pPr>
            <a:r>
              <a:rPr lang="en-US" sz="4200" b="1" dirty="0" smtClean="0">
                <a:solidFill>
                  <a:schemeClr val="accent1">
                    <a:lumMod val="50000"/>
                  </a:schemeClr>
                </a:solidFill>
              </a:rPr>
              <a:t>Nuclear Material in Eurasia </a:t>
            </a:r>
          </a:p>
          <a:p>
            <a:pPr algn="ctr">
              <a:buNone/>
            </a:pPr>
            <a:endParaRPr lang="en-US" sz="4200" b="1" dirty="0" smtClean="0">
              <a:solidFill>
                <a:schemeClr val="accent1">
                  <a:lumMod val="50000"/>
                </a:schemeClr>
              </a:solidFill>
            </a:endParaRPr>
          </a:p>
          <a:p>
            <a:pPr>
              <a:buFontTx/>
              <a:buChar char="-"/>
            </a:pPr>
            <a:r>
              <a:rPr lang="en-US" dirty="0" smtClean="0"/>
              <a:t>Remaining HEU and </a:t>
            </a:r>
            <a:r>
              <a:rPr lang="en-US" dirty="0" err="1" smtClean="0"/>
              <a:t>Pu</a:t>
            </a:r>
            <a:r>
              <a:rPr lang="en-US" dirty="0" smtClean="0"/>
              <a:t> (in spent fuel) in other former Soviet republics, including Belarus, Ukraine, Kazakhstan (significant amounts of HEU and PU from decommissioned BN-350 reactor in </a:t>
            </a:r>
            <a:r>
              <a:rPr lang="en-US" dirty="0" err="1" smtClean="0"/>
              <a:t>Aktau</a:t>
            </a:r>
            <a:r>
              <a:rPr lang="en-US" dirty="0" smtClean="0"/>
              <a:t> was moved to the long-term depository at Semipalatinsk Test Site)</a:t>
            </a:r>
          </a:p>
          <a:p>
            <a:pPr>
              <a:buFontTx/>
              <a:buChar char="-"/>
            </a:pPr>
            <a:r>
              <a:rPr lang="en-US" dirty="0" smtClean="0"/>
              <a:t>Kazakhstan converted one of its reactors to the use of LEU in August 2011, but two other research reactors still operate on HEU fuel</a:t>
            </a:r>
          </a:p>
          <a:p>
            <a:pPr>
              <a:buFontTx/>
              <a:buChar char="-"/>
            </a:pPr>
            <a:r>
              <a:rPr lang="en-US" dirty="0" smtClean="0"/>
              <a:t>Ukraine has about 68 kg of HEU at the </a:t>
            </a:r>
            <a:r>
              <a:rPr lang="en-US" dirty="0" err="1" smtClean="0"/>
              <a:t>Kharkiv</a:t>
            </a:r>
            <a:r>
              <a:rPr lang="en-US" dirty="0" smtClean="0"/>
              <a:t> Institute of Physics and Technology; roughly 13 kg at the Institute for Nuclear Research in Kiev; and about 6 kg at the Sevastopol Naval Research Institute. Ukraine agreed to eliminate its HEU stock by 2012* and convert its remaining nuclear reactors;</a:t>
            </a:r>
          </a:p>
          <a:p>
            <a:pPr>
              <a:buFontTx/>
              <a:buChar char="-"/>
            </a:pPr>
            <a:r>
              <a:rPr lang="en-US" dirty="0" smtClean="0"/>
              <a:t>Belarus has about 170 kg of fresh HEU fuel, of which approximately 40 kg (88 pounds) is enriched as high as 90% U-235.** In 2010, Belarus announced its decision to return the HEU to Russia. There are efforts to convert one of its facilities to the use of LEU.</a:t>
            </a:r>
          </a:p>
          <a:p>
            <a:pPr>
              <a:buFontTx/>
              <a:buChar char="-"/>
            </a:pPr>
            <a:r>
              <a:rPr lang="en-US" dirty="0" smtClean="0"/>
              <a:t>ACCELERATED CONSOLIDATION OF NUCLEAR MATERIAL AND CONVERSION  OF REACTORS TO THE USE OF LEU WILL SIGNIFICANTLY REDUCE NUCLEAR SECURITY THREATS IN EURASIA </a:t>
            </a:r>
          </a:p>
          <a:p>
            <a:pPr>
              <a:buFontTx/>
              <a:buChar char="-"/>
            </a:pPr>
            <a:endParaRPr lang="en-US" dirty="0" smtClean="0"/>
          </a:p>
          <a:p>
            <a:pPr>
              <a:buNone/>
            </a:pPr>
            <a:r>
              <a:rPr lang="en-US" sz="2100" dirty="0" smtClean="0"/>
              <a:t>*Martin </a:t>
            </a:r>
            <a:r>
              <a:rPr lang="en-US" sz="2100" dirty="0" err="1" smtClean="0"/>
              <a:t>Matishak</a:t>
            </a:r>
            <a:r>
              <a:rPr lang="en-US" sz="2100" dirty="0" smtClean="0"/>
              <a:t>, “Ukraine Agrees to Eliminate Highly Enriched Uranium Stock by 2012,” NTI: Global Security, April 13, 2010.  </a:t>
            </a:r>
          </a:p>
          <a:p>
            <a:pPr>
              <a:buNone/>
            </a:pPr>
            <a:r>
              <a:rPr lang="en-US" sz="2100" dirty="0" smtClean="0"/>
              <a:t>** William Potter, “Belarus Agrees to Remove All HEU,” CNS Feature Stories, December 1, 2010, http://cns.miis.edu/stories/101201_belarus_heu.htm</a:t>
            </a:r>
          </a:p>
          <a:p>
            <a:pPr>
              <a:buFontTx/>
              <a:buChar cha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2920" y="530352"/>
            <a:ext cx="8183880" cy="5337048"/>
          </a:xfrm>
        </p:spPr>
        <p:txBody>
          <a:bodyPr>
            <a:normAutofit fontScale="70000" lnSpcReduction="20000"/>
          </a:bodyPr>
          <a:lstStyle/>
          <a:p>
            <a:pPr marL="0" indent="0" algn="ctr">
              <a:buNone/>
            </a:pPr>
            <a:r>
              <a:rPr lang="en-US" sz="3500" b="1" dirty="0" smtClean="0">
                <a:solidFill>
                  <a:schemeClr val="accent1">
                    <a:lumMod val="50000"/>
                  </a:schemeClr>
                </a:solidFill>
              </a:rPr>
              <a:t>Security Challenge II: Radioactive Sources</a:t>
            </a:r>
          </a:p>
          <a:p>
            <a:pPr marL="0" indent="0" algn="ctr">
              <a:buNone/>
            </a:pPr>
            <a:endParaRPr lang="en-US" sz="3500" b="1" dirty="0" smtClean="0">
              <a:solidFill>
                <a:schemeClr val="accent1">
                  <a:lumMod val="50000"/>
                </a:schemeClr>
              </a:solidFill>
            </a:endParaRPr>
          </a:p>
          <a:p>
            <a:pPr marL="0" indent="0">
              <a:buNone/>
            </a:pPr>
            <a:r>
              <a:rPr lang="en-US" i="1" dirty="0" smtClean="0"/>
              <a:t>Orphan sources – radioactive sources outside of institutional control because they have been lost, abandoned, or stolen.*</a:t>
            </a:r>
          </a:p>
          <a:p>
            <a:pPr marL="0" indent="0">
              <a:buNone/>
            </a:pPr>
            <a:endParaRPr lang="en-US" i="1" dirty="0" smtClean="0"/>
          </a:p>
          <a:p>
            <a:pPr>
              <a:buFontTx/>
              <a:buChar char="-"/>
            </a:pPr>
            <a:r>
              <a:rPr lang="en-US" dirty="0" smtClean="0"/>
              <a:t>Soviet-era Gamma </a:t>
            </a:r>
            <a:r>
              <a:rPr lang="en-US" dirty="0" err="1" smtClean="0"/>
              <a:t>Kolos</a:t>
            </a:r>
            <a:r>
              <a:rPr lang="en-US" dirty="0" smtClean="0"/>
              <a:t> program - production of truck-mounted seed irradiators (Cs-137) that were designed to expose plants to radiation and measure the effects;</a:t>
            </a:r>
          </a:p>
          <a:p>
            <a:pPr>
              <a:buFontTx/>
              <a:buChar char="-"/>
            </a:pPr>
            <a:endParaRPr lang="en-US" dirty="0" smtClean="0"/>
          </a:p>
          <a:p>
            <a:pPr>
              <a:buFontTx/>
              <a:buChar char="-"/>
            </a:pPr>
            <a:r>
              <a:rPr lang="en-US" dirty="0" smtClean="0"/>
              <a:t>Radioisotope Thermoelectric Generators (RTG) containing strontium-90;</a:t>
            </a:r>
          </a:p>
          <a:p>
            <a:pPr>
              <a:buFontTx/>
              <a:buChar char="-"/>
            </a:pPr>
            <a:endParaRPr lang="en-US" dirty="0" smtClean="0"/>
          </a:p>
          <a:p>
            <a:pPr>
              <a:buFontTx/>
              <a:buChar char="-"/>
            </a:pPr>
            <a:r>
              <a:rPr lang="en-US" dirty="0" smtClean="0"/>
              <a:t>Radioactive sources in military, commercial or medical equipment, metal scrap.</a:t>
            </a:r>
          </a:p>
          <a:p>
            <a:pPr>
              <a:buFontTx/>
              <a:buChar char="-"/>
            </a:pPr>
            <a:endParaRPr lang="en-US" dirty="0" smtClean="0"/>
          </a:p>
          <a:p>
            <a:pPr>
              <a:buFontTx/>
              <a:buChar char="-"/>
            </a:pPr>
            <a:endParaRPr lang="en-US" dirty="0" smtClean="0"/>
          </a:p>
          <a:p>
            <a:pPr>
              <a:buFontTx/>
              <a:buChar char="-"/>
            </a:pPr>
            <a:r>
              <a:rPr lang="en-US" sz="2200" dirty="0" smtClean="0"/>
              <a:t>*Charles Ferguson, </a:t>
            </a:r>
            <a:r>
              <a:rPr lang="en-US" sz="2200" i="1" dirty="0" smtClean="0"/>
              <a:t>Commercial </a:t>
            </a:r>
            <a:r>
              <a:rPr lang="en-US" sz="2200" i="1" dirty="0" err="1" smtClean="0"/>
              <a:t>Radioative</a:t>
            </a:r>
            <a:r>
              <a:rPr lang="en-US" sz="2200" i="1" dirty="0" smtClean="0"/>
              <a:t> Sources: Surveying the Security Risks</a:t>
            </a:r>
            <a:r>
              <a:rPr lang="en-US" sz="2200" dirty="0" smtClean="0"/>
              <a:t>. </a:t>
            </a:r>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10000"/>
          </a:bodyPr>
          <a:lstStyle/>
          <a:p>
            <a:pPr marL="0" indent="0" algn="ctr">
              <a:buNone/>
            </a:pPr>
            <a:r>
              <a:rPr lang="en-US" b="1" dirty="0" smtClean="0">
                <a:solidFill>
                  <a:schemeClr val="accent1">
                    <a:lumMod val="50000"/>
                  </a:schemeClr>
                </a:solidFill>
              </a:rPr>
              <a:t>Security Risks Posed by RTGs in Eurasia</a:t>
            </a:r>
          </a:p>
          <a:p>
            <a:pPr marL="0" indent="0">
              <a:buNone/>
            </a:pPr>
            <a:endParaRPr lang="en-US" dirty="0" smtClean="0"/>
          </a:p>
          <a:p>
            <a:pPr>
              <a:buFontTx/>
              <a:buChar char="-"/>
            </a:pPr>
            <a:r>
              <a:rPr lang="en-US" sz="2200" dirty="0" smtClean="0"/>
              <a:t>RTGs– are nuclear powered batteries with St-90 core that convert thermal energy from the decay of strontium elements into electricity. They are highly radioactive and can cause serious illness of death. </a:t>
            </a:r>
          </a:p>
          <a:p>
            <a:pPr>
              <a:buFontTx/>
              <a:buChar char="-"/>
            </a:pPr>
            <a:r>
              <a:rPr lang="en-US" sz="2200" dirty="0" smtClean="0"/>
              <a:t>There are about 1000 RTGs in Russia;</a:t>
            </a:r>
          </a:p>
          <a:p>
            <a:pPr>
              <a:buFontTx/>
              <a:buChar char="-"/>
            </a:pPr>
            <a:r>
              <a:rPr lang="en-US" sz="2200" dirty="0" smtClean="0"/>
              <a:t>Concern: while most of RTGs were recovered on the territories of the former Soviet republics, whereabouts of some of these generators are still unknown (Kyrgyzstan, Tajikistan, Western Georgia) </a:t>
            </a:r>
            <a:br>
              <a:rPr lang="en-US" sz="2200" dirty="0" smtClean="0"/>
            </a:br>
            <a:r>
              <a:rPr lang="en-US" sz="2200" dirty="0" smtClean="0"/>
              <a:t/>
            </a:r>
            <a:br>
              <a:rPr lang="en-US" sz="2200" dirty="0" smtClean="0"/>
            </a:br>
            <a:endParaRPr lang="en-US" sz="2200" dirty="0"/>
          </a:p>
        </p:txBody>
      </p:sp>
      <p:pic>
        <p:nvPicPr>
          <p:cNvPr id="52226" name="Picture 2" descr="C:\Users\margarita\Desktop\RTG.jpg"/>
          <p:cNvPicPr>
            <a:picLocks noChangeAspect="1" noChangeArrowheads="1"/>
          </p:cNvPicPr>
          <p:nvPr/>
        </p:nvPicPr>
        <p:blipFill>
          <a:blip r:embed="rId3" cstate="print"/>
          <a:srcRect/>
          <a:stretch>
            <a:fillRect/>
          </a:stretch>
        </p:blipFill>
        <p:spPr bwMode="auto">
          <a:xfrm>
            <a:off x="4724400" y="3810000"/>
            <a:ext cx="3981450" cy="2057400"/>
          </a:xfrm>
          <a:prstGeom prst="rect">
            <a:avLst/>
          </a:prstGeom>
          <a:noFill/>
        </p:spPr>
      </p:pic>
      <p:sp>
        <p:nvSpPr>
          <p:cNvPr id="2" name="TextBox 1"/>
          <p:cNvSpPr txBox="1"/>
          <p:nvPr/>
        </p:nvSpPr>
        <p:spPr>
          <a:xfrm>
            <a:off x="2590800" y="5421012"/>
            <a:ext cx="2438400" cy="400110"/>
          </a:xfrm>
          <a:prstGeom prst="rect">
            <a:avLst/>
          </a:prstGeom>
          <a:noFill/>
        </p:spPr>
        <p:txBody>
          <a:bodyPr wrap="square" rtlCol="0">
            <a:spAutoFit/>
          </a:bodyPr>
          <a:lstStyle/>
          <a:p>
            <a:r>
              <a:rPr lang="en-US" sz="1000" dirty="0" smtClean="0"/>
              <a:t>Abandoned RTGs on the Kola Peninsula. Source: Bellona</a:t>
            </a:r>
            <a:endParaRPr lang="en-US" sz="1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fontScale="92500" lnSpcReduction="10000"/>
          </a:bodyPr>
          <a:lstStyle/>
          <a:p>
            <a:pPr algn="ctr">
              <a:buNone/>
            </a:pPr>
            <a:r>
              <a:rPr lang="en-US" b="1" dirty="0" smtClean="0">
                <a:solidFill>
                  <a:schemeClr val="accent1">
                    <a:lumMod val="50000"/>
                  </a:schemeClr>
                </a:solidFill>
              </a:rPr>
              <a:t>Security Challenge III: Illicit Trafficking in Nuclear and Radioactive Material</a:t>
            </a:r>
          </a:p>
          <a:p>
            <a:pPr>
              <a:buFontTx/>
              <a:buChar char="-"/>
            </a:pPr>
            <a:r>
              <a:rPr lang="en-US" dirty="0" smtClean="0"/>
              <a:t>Several cases involving Eurasian countries and/or material of Soviet/Russian origin;</a:t>
            </a:r>
          </a:p>
          <a:p>
            <a:pPr>
              <a:buFontTx/>
              <a:buChar char="-"/>
            </a:pPr>
            <a:r>
              <a:rPr lang="en-US" dirty="0" smtClean="0"/>
              <a:t>Established drug-trafficking routes throughout Eurasia;</a:t>
            </a:r>
          </a:p>
          <a:p>
            <a:pPr>
              <a:buFontTx/>
              <a:buChar char="-"/>
            </a:pPr>
            <a:r>
              <a:rPr lang="en-US" dirty="0" smtClean="0"/>
              <a:t>Increased activities of pan-Islamic radical groups;</a:t>
            </a:r>
          </a:p>
          <a:p>
            <a:pPr>
              <a:buFontTx/>
              <a:buChar char="-"/>
            </a:pPr>
            <a:r>
              <a:rPr lang="en-US" dirty="0" smtClean="0"/>
              <a:t>Insecure borders, especially in the conflict zones.</a:t>
            </a:r>
          </a:p>
          <a:p>
            <a:pPr>
              <a:buFontTx/>
              <a:buChar cha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178" name="Object 2"/>
          <p:cNvGraphicFramePr>
            <a:graphicFrameLocks noChangeAspect="1"/>
          </p:cNvGraphicFramePr>
          <p:nvPr>
            <p:extLst>
              <p:ext uri="{D42A27DB-BD31-4B8C-83A1-F6EECF244321}">
                <p14:modId xmlns="" xmlns:p14="http://schemas.microsoft.com/office/powerpoint/2010/main" val="90108401"/>
              </p:ext>
            </p:extLst>
          </p:nvPr>
        </p:nvGraphicFramePr>
        <p:xfrm>
          <a:off x="990600" y="533400"/>
          <a:ext cx="7391400" cy="5334000"/>
        </p:xfrm>
        <a:graphic>
          <a:graphicData uri="http://schemas.openxmlformats.org/presentationml/2006/ole">
            <p:oleObj spid="_x0000_s50184" name="Acrobat Document" r:id="rId4" imgW="7563600" imgH="10685880" progId="AcroExch.Document.7">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lstStyle/>
          <a:p>
            <a:pPr marL="0" indent="0">
              <a:buNone/>
            </a:pPr>
            <a:endParaRPr lang="en-US" dirty="0"/>
          </a:p>
        </p:txBody>
      </p:sp>
      <p:graphicFrame>
        <p:nvGraphicFramePr>
          <p:cNvPr id="51202" name="Object 2"/>
          <p:cNvGraphicFramePr>
            <a:graphicFrameLocks noChangeAspect="1"/>
          </p:cNvGraphicFramePr>
          <p:nvPr/>
        </p:nvGraphicFramePr>
        <p:xfrm>
          <a:off x="1143000" y="1371600"/>
          <a:ext cx="7010399" cy="4064000"/>
        </p:xfrm>
        <a:graphic>
          <a:graphicData uri="http://schemas.openxmlformats.org/presentationml/2006/ole">
            <p:oleObj spid="_x0000_s51208" name="Acrobat Document" r:id="rId4" imgW="7563600" imgH="10684800" progId="AcroExch.Document.7">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1400" y="530352"/>
            <a:ext cx="5105400" cy="4187952"/>
          </a:xfrm>
        </p:spPr>
        <p:txBody>
          <a:bodyPr>
            <a:normAutofit fontScale="62500" lnSpcReduction="20000"/>
          </a:bodyPr>
          <a:lstStyle/>
          <a:p>
            <a:pPr>
              <a:buNone/>
            </a:pPr>
            <a:endParaRPr lang="en-US" b="1" dirty="0" smtClean="0"/>
          </a:p>
          <a:p>
            <a:pPr>
              <a:buNone/>
            </a:pPr>
            <a:endParaRPr lang="en-US" b="1" dirty="0"/>
          </a:p>
          <a:p>
            <a:pPr>
              <a:buNone/>
            </a:pPr>
            <a:r>
              <a:rPr lang="en-US" b="1" dirty="0" smtClean="0"/>
              <a:t>“…[We] must ensure that terrorists never acquire a nuclear weapon. This is the most immediate and extreme threat to global security. One terrorist with one nuclear weapon could unleash massive destruction. Al Qaeda has said it seeks a bomb and that it would have no problem with using it. </a:t>
            </a:r>
            <a:r>
              <a:rPr lang="en-US" b="1" dirty="0" smtClean="0">
                <a:solidFill>
                  <a:schemeClr val="accent1">
                    <a:lumMod val="50000"/>
                  </a:schemeClr>
                </a:solidFill>
              </a:rPr>
              <a:t>And we know that there is unsecured nuclear material across the globe.”</a:t>
            </a:r>
            <a:r>
              <a:rPr lang="en-US" dirty="0" smtClean="0">
                <a:solidFill>
                  <a:schemeClr val="accent1">
                    <a:lumMod val="50000"/>
                  </a:schemeClr>
                </a:solidFill>
              </a:rPr>
              <a:t> </a:t>
            </a:r>
            <a:r>
              <a:rPr lang="en-US" dirty="0" smtClean="0"/>
              <a:t>— U.S. President Barack Obama speaking in Prague on 5 April, 2009</a:t>
            </a:r>
          </a:p>
          <a:p>
            <a:pPr>
              <a:buNone/>
            </a:pPr>
            <a:r>
              <a:rPr lang="en-US" dirty="0" smtClean="0"/>
              <a:t> </a:t>
            </a:r>
          </a:p>
          <a:p>
            <a:pPr>
              <a:buNone/>
            </a:pPr>
            <a:endParaRPr lang="en-US" dirty="0"/>
          </a:p>
        </p:txBody>
      </p:sp>
      <p:sp>
        <p:nvSpPr>
          <p:cNvPr id="4" name="AutoShape 2" descr="data:image/jpeg;base64,/9j/4AAQSkZJRgABAQAAAQABAAD/2wBDAAkGBwgHBgkIBwgKCgkLDRYPDQwMDRsUFRAWIB0iIiAdHx8kKDQsJCYxJx8fLT0tMTU3Ojo6Iys/RD84QzQ5Ojf/2wBDAQoKCg0MDRoPDxo3JR8lNzc3Nzc3Nzc3Nzc3Nzc3Nzc3Nzc3Nzc3Nzc3Nzc3Nzc3Nzc3Nzc3Nzc3Nzc3Nzc3Nzf/wAARCABkAIUDASIAAhEBAxEB/8QAGwAAAgMBAQEAAAAAAAAAAAAABAUAAwYCAQf/xAA3EAACAQIFAwIEBQMEAgMAAAABAgMEEQAFEiExE0FRImEGFDJxI4GRobEVQlIzcsHw0eEkYvH/xAAYAQEBAQEBAAAAAAAAAAAAAAABAgADBP/EACQRAAICAgIBBAMBAAAAAAAAAAABAhESITFBAxMiUXEyM2GB/9oADAMBAAIRAxEAPwB/P8ST3AjCXH+I2/fCieplmk1S6bG5AU/T+WG9LkDVIm+Xr6GTom0ujUdB8HfbEjyQS0clZHmWXvSx7vMpYqvm5vji3J6Z6VKKdpCS76WKEXt/dx9sPsmSc5ZLJEhlbqgdJSovsN7kHHD5IsVCtc+Y0C0rGwmIbST23vijMMq+Qp46ieppnikKaXSNzfUbL3wUMp2h4KKRcynmWne4jbTP1EtJ6RYAW2vx+WKqrLTV0cTVCu0qpcU3UQEHUByBbjfjCNqJVq6mmaWHqUyM8h6L2AUAmxvvyMXw5SajL46+KSExSKrKOk12DGw2vjUc7Qe2SU8dEkqQyGfa9P10Gm5IJvbwB+uPanJ4IqWKSCGSeVra4fmUXp7E8233AH54pfIJUpI5z0rSNpCCNr33/wDtbtijNMrhyukgqqx4wkxsoWFiQbE7+r2xqZtfIbV5RTwwxmCNqhjsyGpRdHpB5tvuT+mOM1yiBDEtHG1SdwWNSq9O1rbW32J/TA2aZXFlaU71MkZ+YHoCRMT9vq98e5plEeWvHFI8BkmA0ARG3Pe7Y2zf6UJl6deNY4upBrvJK06KUXV4/wBtsWfFsDQZOfkpOtEtruXWyDVYCw3PbfCuWgEGcR0U7KGdgtwhA3NgefP8/bHHxHRPl1O8MhQ7GxUG9g1rnc+MPYBeVGanyyIhVeN1ijZI5kUyPa4PHbj8/vhDOrHN64KwZhLdyvki5/e+/fDDLYUnaj0hmdkCmMRkvfTf6b3tYHfjF9BlMq1ddPXL8tTaks80DIDcbWv/AM4zkk67JraYErdNTuL/AHxejtYaQpPknthpB8OB6aKeasgp4pnbpao2vJYnfna/Ye+GM/wutM0cc9ZTo7/6YKNv++CmdFMDpM7qKaLpnTIBwWO4xMe1vw8KOXRUVtLETuvUVxqHkb4mK2Z4N20P8umoIoax6OOJUe8k95nubnndffHEBy6HJZ6dIIUoSdMiGd77jj6b9sJPhl5Uy3OusJtTKdBbUe545tgWgqZF+H48qnEyPWSlTKXIZLBfPPPnCt8EM1FQcuOSwwyxQGh12RRO3I3t9N8BZwaaSnhiqFphRWi6R6jtuL6eB98BZ3DJD8I0lLTyTvIs49Q1aiOeR98c5zWSxZXl0dPq69oC4aPV6P7zuMBloBStvm9VNUQoFqVeOZjewW2+43OwH6Y0MEdK2UCnlWD+mmOMR6XYagGJUAFfbGbzHXllb88BPLDXrJ0Wv6UP08EcjY273Pg4epVJ/QAkzNJLF0kmCxH6g2+w2/TDKLW2ZbWhpPHQ/wBHp4XaMUYe0WiVr3Hbj3/bEzOChnoqOGsETwAEw2kJ7Wve3v8Avhb8Qs83wtSCj64YyggIrKwFz/3nCbNs+jzOlosspoq2OamLKXsAshVGGxDX99xhjCUk6Buns1ubR0VQtIK5Y2CJqi0u2w88Yo+I/kmmhnq1Qzxx3RllIAHa5tgP4xMhbKTAJSqC76Aw29P698AfFdUMwzGkWmpjLGdpbIQ1wQONv38YkRbnlVrzCSoQqzRaGQBiwBXc+oi544/8Y6+OKmNQlG0EBnbVcx6joXVfvYbm/wCmPK9Gj+IadZacwpf1wsCosS3NhvcdwMZrPs6+ZMIl1B4hpZ3a5LXO/HfbGW2D0hz8OZ3W0dpmo0lgp0IIkfQb20i1gd+1vc4ok+IszzSKZaxIZ4UlYcmMjVsvHOm5t+/nGbXNK2mpGEJKs5F2B4FvHH52vhfTVtRApZZnVjLqIvqufJxvTi5ZNbOWfR9JlzatqGoI5crZIIbqAZ13G2ltuLAfzjVZhUQoYTW9CSoUBoz1nAA8my+2Pn89ZmNWuTSvT1MaOBGZA3+ob+LDb3/fGo+IIamHMsvLs8ihRspuoFxb/nCzpEfZg9JUSqMxhhaVFFvxXGx+y4mMv8Z19WK6HoU8p/D9WjULH3tiYxVEymWSqy3MqmdFXoRho7Ajyb7H2x3kNR/UKRZlIAdmAuCDtYeT/wBOMjLFUGMaauTqyNaReo2kjft/yfOKoacoC8U89OyByt2DCx2vseCVB+2FUhqXJ9RhyyOqhTVIUKsQxUn1C33sP0xzmXwpQV6aVmqYZdNg6yFvzIP/ABbGB+czXqfhZhLZg6mME2PqBIFx2I5O+ACjZhUSyVspmkchyKgXDEgHsLm3G1uNtrYim9mpn0OvyWVvh6kylZ0aWllDNK4IDAavv5H6YRzmTLoK+pKlGFQAQ2obEkDbUO9sK6PMsyo6eCkp57RR2GiFVKxg723+3748FRVSI5E25G51kC99+/exN+4xWuSrk4qPSNZRJ81SUtT8/TQllLNHLKwFmYBNtW26tv8AfCjLclqf64stN0n0u6yq8ukltJAAG3kd8Z9qDVL1KuaM6gUDIGZAGv4A77DfB1RVVKVzV2WzyJVTem8r+lLbgja4vv23xSm4Wl2c8Mns1WcxCgq5galXDRoHief/AEzaxIBcGxvfvzhGiJS19THSu8wmcFJi5upt7MDbze/GM9UUdbmFTPWy1EgqpBqMika2YqPrW4tYLwBfFyJVR6ZKoOSliqxjk2uVseexPbY74ikViH/EdRDSZgjQSvUKEB1Ox3JBBF9tr3tjK1ymaOSc373VmsefFvbDvMI56tIOrHJ6AVRVVV28Xub7nx73wItEsplCRzuoUOyarmx4A3tbn8+2FGcPkS6H/DjsSrEHST3t/wC8WZfAseYwirgUQurXJudPuNxv9yfscGU8KTUb1YgZenLazsbKBYHx3Nv/AMxxSK5zWjjdGF1dmN9JPpJuP+/zijhONNGxp69DNl+YVGtIlBpYULkoZBZXdfVsLmwseBvjS5xXQUWY0tHrZ3msqhpHbS1wD/fsLnGGp1zM00kL5g0cUKGLpnhQ177gkeD+W17YPjzatipOjNKETUWFQyq7DcbAkk7DTxbvziXR2UWaf4nqqPKcwWKYSOzxhgdTsf114mM1W51XFYkqapWZQSGanEjb22Jsdh/5xMa0VUkZ9IJJKqNqdinTQh9cDgylRe9jtuTaw33F79u5+r04zeVFY7MASvvxe25PtsN8XRsvyS2v1k9RDHWNNxrAv7X2Ftzziuuamd3ScPq0LICisxQ6rC7fTbSuq3nbBsrg6ESrVJDE7TRyq5LJfYgXPqB27c+cBx1VVNK8s+lYCxhhRn2ZuOdyNief4xTmdXDT5VHLRao5TJcM9+otyQNj9PJ25tbtjLS1TRyRurlZEkVlYc6gbg/rhStEyliz6BDD1wWjhK9GYrJdNS8bi1iQQbEWN/yvj2aKUuU0GVtepzCyX3IJK+fy3O++M9H8R5qzGN6KWWUsbndLnbuRYH+b/nh3HNS1dFBUGieOpS8bRobmN1Avbbc3tx5GBpopSTCKqlnXLi9MZXMLiNoOppDl2a1jbe+kgC9gdsD5ZItfSRSxIY+mw1AGypbsw58DyDbB8My/KGlmnlRJ7OiRxkrG/wBNmtY83/T9Rqc08VRUVFP8uoqYbumsBGsbXN9r3/bzYHAYrhq+Z6WdjFLIAjFyQ9rKDcMePPjzj2SV5HiDSKXSVUmCqVaMN/s2udXFydr47kjYyN1Y1RpgtyJSp53AFiAeLc32472VMr1U5T59JUJLhI+ALgXv9+5txc+MFlYpcAktbeZoGuwAYKdLWde9idje4PfckYugnMhaSYsZ9WsIsltYBDDvZt/c8Y9qBM88MNptekrHOg6jBhckEg2uTc3A3NseVaJSOIohJHMgYIGu2vgfc7EG+rzsO7YUcRzRuZXjMLg3ZlDiQAgi5J4G/Yb7XN+9VNQRUmYF6Kp6MsUt9LhtTEAttsbADx5A3vj2oiY9OJK0pTBSes41EcKNVjt229seyOgqJFlDhJUUN+GttzpWwueGBNzb6u9r4U6BqwtXaujVRLrlkUGUJGWCsTsLgbDweAb74iNLqdVKSBVCudV3Ujnx/Nvp98SCnSZEXLljE6nUCFJNlI1Ejzp1b7+2OTH89Vo0TQSM6kNePiS6/hgf2jYb878c4xqB6moraasmaCCml6hFi8QYhR9I553O/fEwalFBJLK0tT8vKW9RLade22/e37XxMFjj/RelLFCwam6YngBlJICMR/jcC4JDkAi3Bva4va2qgUyTTQoSoIjFmuSCoJ7hgN7m5PbGZq88hq0WnpFqTKzXtSpZmvyosTsbDYD9sG0eboaJZJ43NT0DHG8++nawNtr2AxsWDmgbNIjNSyPVV0gR53Ecahd9HFwB9R83ta3fGfqUEel2AJBvbGlq62lnpnExL1DkmSeRruRawI2tftx/6yLTSyrqk06hsQBjrBnGVdDSmqfmItaIEuSPONLklbFTUyo0Mxlc6gy7C4YC4sexNz37722w9NMyRbEjfjGuoK/KozlkVJIXK3aomnuBcqSQV2Fg1hx74JytUPjVOx9oQxFlJq5ZI30VEql+mLDtxt6tubXt4wPBSVCSqJlhqGj9ZYqpeM+/+XYWO4J48Smz0Zd0WgjjboH1GOPU7ahuQSygWI8cHm+KJ66prKxBMZJTJIxgZJACgO9yCeQL3HJ374546OrkrGInLdGKJ6alopIncySRu6QlSbFkUck3I7C35Y9Wl/pwkhaQhIHJWy6ZGiLAk7n2Hfxgcn5ZhTSVMymbQsivH6VUL5tYb9zf/wAdvSFPl6aaKZEeQXkkQXSw+kWuCLbg9tvvgHsL61e0JMUQdJXu8d1Ou4PBJ/2j2N/uQ3qKQxLE1Cqyh7mmeTUxsOEudzzx+Rxzk1VTo8cixFwheJlkLQomi2kuo2N7C57E2J2xeY4qqO9LJEqSyqNRBZVOq5Gob7ci3gd743A2BfLhfwoYoIpzuyCMqWUjcajfnSR257YYvTxvvWgydNwBJE5ZRFax2Y7jYg9tiLY4cZbPnEtFls7u8UnXPTYkvYgkDXdgukm48e++O2m+bkqRAtpWFkSxKt0zba9txffVtuL4QVcFbyCrvVNEs0J/CeUxBwGsXRbL9O4tfvc3xdLFNAzVjN0VLt1oyQQJiF9S6bXsDyT39rYXCoqRUj5tDDHEylui3FzcILfUbeNttsMaysopoBTywT06xBnKFxaawufWLEHY7eBbAZUcz1bRRwwxSVuiNABKjbyedQAO978+dsTCaHOxAHZsxNMsrFgFMg1W2Nwv28n+cTDggyYky96enhNTSKkVShsshdlKnuQBwbdwd7nDCN+qk5kSKRZYtarDUgBGuLa0I3tfi/YfkgSpEAc6lBubL5H/AE4NyxpYajVS6gJV0BwBqQGwtvxfzbvhlHs430U5hU0wqDHFCYRqswD6xf73/gWwpKWSU+WvjVfE2TPl40rC06ogJCkO0V7kMSotaw/fGYpwJ4WCFSbk6RudrG23tioP22jNbKqSknrJhFSprfm1wO+HVTHBSUUUMaL1kYq86lvxLbbdrX9sH5JlFRQrNJV5dVpKxS4cFCqk345G18AfEMrzu3y3WakErLTo51EAE9++2Iy9xTWirJ//AJWYwRzGYwlvXpva3i/n+cNmioaGHorTyf1NFKveUtqYEgFQADuCdiSNr4Djy9stoKKpac1EzyCQ08etNNtwL7Xa/cb9sOJJKtaUxZ5KAIdKIsQGtSzi/wBS38bkncc4JSyeno0Y6LI6qZ4KdDTdW90DsCfWf8j/AHWNtjhjeannjgokSXp1KrCqqFiMZU3sL99F/a48m6rM6eOqkFNl+aB6FUcgyAv27oDa9xzzj2iWlpammizJnWn1B45eu4DMLC439+N/fEq75Ki8UG501PFl883z1G1R6A8YQFQTIRcNe5swHAF++GNYGlyqSuqpIoG6hdpgQSWsoC3I3Fgb27Li2o+BMhrV6sU1Wge7KyTgjc3NgQRbB2YfD0dR8Of0NZpDAsWiN5FBsb3DECwJvY9seheMj1WhJkY6NHU1X4tM7s6SwU0elnAY6LkD1rY8Hbg784Hq8tbMqFagRpSZiqF3WVABKy3KeoXGrfvxYYozP4Jzk1E81BVo3UYNoMrRk2AG5tvx3whr8jzilmJqqKo07t1ba0AAuSWFwO/ONgjPyfBqvlq6tzVZadKOpkgHUMaHoyuuw/z02HPItba5OOqHNFpzma0lJFFUx7zpTqbKbaTbbb6RcDYecY+nkrKGXUsZjksVZWsDYjsG47YrofnpK2dqipWlNRE6TzySqSVI3sA25JAwYMpeQ3HwmZp/no54njVJQ6iVybFhuAyWB4vbtf3xMYbL4HVZBUVOwayJ8wth7gBu+36YmDFG9Rg1QxXqqoADWvt7DFsTFZY7b67qwJO4xMTCzmXwTz/1RkM0mwuGvuDub/8Ae2HEuaT1NHR1kyxl+mboF0qe3bfv5xMTES0n9HSHITnU9RPJlqz1EsuqGORjI2oliL3ucJqjMJYquWELGRYnUV3sXFxt2349hiYmOUfxQrdfRbS1jS1VHO0EHUVWsen31He3c/fFGZZhU1dQqzSXVowCAAAd7/ziYmLSVkX7A+jjEWU5XUqSZKyNme/CWNvT7Hve+NVkeV0VbVVD1MCv0dAjW9goIB2HHOJiYI/sDpmppqSnpkCQRKijgKLDBIxMTHrZzOSTxjxmOnExMBj4tnEgGb1XTjSJNdwkYsq97AdhhROAkzIvC8YmJgKKrDExMTCY/9k="/>
          <p:cNvSpPr>
            <a:spLocks noChangeAspect="1" noChangeArrowheads="1"/>
          </p:cNvSpPr>
          <p:nvPr/>
        </p:nvSpPr>
        <p:spPr bwMode="auto">
          <a:xfrm>
            <a:off x="63500" y="-457200"/>
            <a:ext cx="1266825" cy="9525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2227" name="Picture 3" descr="C:\Users\msevcik\Desktop\obama.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14400" y="1143000"/>
            <a:ext cx="2667000" cy="29718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lgn="ctr">
              <a:buNone/>
            </a:pPr>
            <a:r>
              <a:rPr lang="en-US" b="1" dirty="0" smtClean="0">
                <a:solidFill>
                  <a:schemeClr val="accent1">
                    <a:lumMod val="75000"/>
                  </a:schemeClr>
                </a:solidFill>
              </a:rPr>
              <a:t>Recent incidents</a:t>
            </a:r>
            <a:r>
              <a:rPr lang="en-US" b="1" dirty="0" smtClean="0">
                <a:solidFill>
                  <a:schemeClr val="accent1">
                    <a:lumMod val="75000"/>
                  </a:schemeClr>
                </a:solidFill>
                <a:ea typeface="ＭＳ Ｐゴシック" charset="-128"/>
              </a:rPr>
              <a:t/>
            </a:r>
            <a:br>
              <a:rPr lang="en-US" b="1" dirty="0" smtClean="0">
                <a:solidFill>
                  <a:schemeClr val="accent1">
                    <a:lumMod val="75000"/>
                  </a:schemeClr>
                </a:solidFill>
                <a:ea typeface="ＭＳ Ｐゴシック" charset="-128"/>
              </a:rPr>
            </a:br>
            <a:endParaRPr lang="en-US" b="1" dirty="0" smtClean="0">
              <a:solidFill>
                <a:schemeClr val="accent1">
                  <a:lumMod val="75000"/>
                </a:schemeClr>
              </a:solidFill>
              <a:ea typeface="ＭＳ Ｐゴシック" charset="-128"/>
            </a:endParaRPr>
          </a:p>
          <a:p>
            <a:r>
              <a:rPr lang="en-US" dirty="0" smtClean="0">
                <a:ea typeface="ＭＳ Ｐゴシック" charset="-128"/>
              </a:rPr>
              <a:t>2003, 2006 &amp; 2010 HEU seizures in Georgia</a:t>
            </a:r>
          </a:p>
          <a:p>
            <a:r>
              <a:rPr lang="en-US" dirty="0" smtClean="0">
                <a:ea typeface="ＭＳ Ｐゴシック" charset="-128"/>
              </a:rPr>
              <a:t>2011 seizure in Moldova</a:t>
            </a:r>
          </a:p>
          <a:p>
            <a:r>
              <a:rPr lang="en-US" dirty="0" smtClean="0">
                <a:ea typeface="ＭＳ Ｐゴシック" charset="-128"/>
              </a:rPr>
              <a:t>Detections of radioactive sources in metal scrap shipped from Central Asia</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2920" y="530352"/>
            <a:ext cx="8183880" cy="5337048"/>
          </a:xfrm>
        </p:spPr>
        <p:txBody>
          <a:bodyPr>
            <a:normAutofit fontScale="85000" lnSpcReduction="20000"/>
          </a:bodyPr>
          <a:lstStyle/>
          <a:p>
            <a:pPr marL="0" indent="0" algn="ctr">
              <a:buNone/>
            </a:pPr>
            <a:r>
              <a:rPr lang="en-US" b="1" dirty="0" smtClean="0">
                <a:solidFill>
                  <a:schemeClr val="accent1">
                    <a:lumMod val="50000"/>
                  </a:schemeClr>
                </a:solidFill>
              </a:rPr>
              <a:t>Cooperative efforts to enhance security of nuclear and radioactive materials</a:t>
            </a:r>
          </a:p>
          <a:p>
            <a:pPr marL="0" indent="0">
              <a:buNone/>
            </a:pPr>
            <a:endParaRPr lang="en-US" dirty="0" smtClean="0"/>
          </a:p>
          <a:p>
            <a:pPr marL="0" indent="0">
              <a:buNone/>
            </a:pPr>
            <a:r>
              <a:rPr lang="en-US" sz="2000" dirty="0" smtClean="0"/>
              <a:t>Nuclear Smuggling Outreach Initiative, U.S State Department:</a:t>
            </a:r>
          </a:p>
          <a:p>
            <a:pPr marL="0" indent="0">
              <a:buNone/>
            </a:pPr>
            <a:r>
              <a:rPr lang="en-US" sz="2000" dirty="0" smtClean="0"/>
              <a:t>- Bilateral partners: Ukraine, Kazakhstan, Georgia, Armenia, Moldova, Tajikistan, Azerbaijan, Uzbekistan</a:t>
            </a:r>
          </a:p>
          <a:p>
            <a:pPr marL="0" indent="0">
              <a:buNone/>
            </a:pPr>
            <a:endParaRPr lang="en-US" sz="2000" dirty="0" smtClean="0"/>
          </a:p>
          <a:p>
            <a:pPr marL="0" indent="0">
              <a:buNone/>
            </a:pPr>
            <a:r>
              <a:rPr lang="en-US" sz="2000" dirty="0" smtClean="0"/>
              <a:t>Main areas of cooperation: </a:t>
            </a:r>
          </a:p>
          <a:p>
            <a:pPr marL="0" indent="0">
              <a:buNone/>
            </a:pPr>
            <a:r>
              <a:rPr lang="en-US" sz="2000" dirty="0" smtClean="0"/>
              <a:t>- Improving security at facilities with high-activity radiological sources;</a:t>
            </a:r>
          </a:p>
          <a:p>
            <a:pPr marL="0" indent="0">
              <a:buNone/>
            </a:pPr>
            <a:r>
              <a:rPr lang="en-US" sz="2000" dirty="0" smtClean="0"/>
              <a:t>- Improving accounting and control of radioactive sources;</a:t>
            </a:r>
          </a:p>
          <a:p>
            <a:pPr marL="0" indent="0">
              <a:buNone/>
            </a:pPr>
            <a:r>
              <a:rPr lang="en-US" sz="2000" dirty="0" smtClean="0"/>
              <a:t>- Securing orphaned and unregistered sources;</a:t>
            </a:r>
          </a:p>
          <a:p>
            <a:pPr marL="0" indent="0">
              <a:buNone/>
            </a:pPr>
            <a:r>
              <a:rPr lang="en-US" sz="2000" dirty="0" smtClean="0"/>
              <a:t>- Improving radiation detection capabilities at ports of entry and border </a:t>
            </a:r>
          </a:p>
          <a:p>
            <a:pPr marL="0" indent="0">
              <a:buNone/>
            </a:pPr>
            <a:r>
              <a:rPr lang="en-US" sz="2000" dirty="0" smtClean="0"/>
              <a:t>security;</a:t>
            </a:r>
          </a:p>
          <a:p>
            <a:pPr marL="0" indent="0">
              <a:buNone/>
            </a:pPr>
            <a:r>
              <a:rPr lang="en-US" sz="2000" dirty="0" smtClean="0"/>
              <a:t>- Improving nuclear forensics capabilities;</a:t>
            </a:r>
          </a:p>
          <a:p>
            <a:pPr marL="0" indent="0">
              <a:buNone/>
            </a:pPr>
            <a:r>
              <a:rPr lang="en-US" sz="2000" dirty="0" smtClean="0"/>
              <a:t>- Anti-corruption training assistance</a:t>
            </a:r>
          </a:p>
          <a:p>
            <a:pPr>
              <a:buFontTx/>
              <a:buChar char="-"/>
            </a:pPr>
            <a:endParaRPr lang="en-US" sz="2000" dirty="0" smtClean="0"/>
          </a:p>
          <a:p>
            <a:pPr>
              <a:buFontTx/>
              <a:buChar char="-"/>
            </a:pPr>
            <a:endParaRPr lang="en-US" sz="2000" dirty="0" smtClean="0"/>
          </a:p>
          <a:p>
            <a:pPr>
              <a:buFontTx/>
              <a:buChar char="-"/>
            </a:pPr>
            <a:endParaRPr lang="en-US" sz="2000" dirty="0" smtClean="0"/>
          </a:p>
          <a:p>
            <a:pPr>
              <a:buFontTx/>
              <a:buChar char="-"/>
            </a:pPr>
            <a:endParaRPr lang="en-US" sz="2000" dirty="0" smtClean="0"/>
          </a:p>
          <a:p>
            <a:pPr marL="0" indent="0">
              <a:buNone/>
            </a:pPr>
            <a:r>
              <a:rPr lang="en-US" sz="2000" dirty="0"/>
              <a:t>	</a:t>
            </a:r>
            <a:endParaRPr lang="en-US" sz="2000" dirty="0" smtClean="0"/>
          </a:p>
          <a:p>
            <a:pPr marL="0" indent="0">
              <a:buNone/>
            </a:pPr>
            <a:endParaRPr lang="en-US" sz="2000" dirty="0" smtClean="0"/>
          </a:p>
          <a:p>
            <a:pPr marL="0" indent="0">
              <a:buNone/>
            </a:pPr>
            <a:endParaRPr lang="en-US" dirty="0"/>
          </a:p>
        </p:txBody>
      </p:sp>
      <p:pic>
        <p:nvPicPr>
          <p:cNvPr id="57346" name="Picture 2" descr="C:\Users\msevcik\Desktop\logo.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553200" y="3810000"/>
            <a:ext cx="2133600" cy="20574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02920" y="530352"/>
            <a:ext cx="8183880" cy="5184648"/>
          </a:xfrm>
        </p:spPr>
        <p:txBody>
          <a:bodyPr>
            <a:normAutofit/>
          </a:bodyPr>
          <a:lstStyle/>
          <a:p>
            <a:pPr algn="ctr">
              <a:buNone/>
            </a:pPr>
            <a:endParaRPr lang="en-US" sz="4000" dirty="0" smtClean="0"/>
          </a:p>
          <a:p>
            <a:pPr algn="ctr">
              <a:buNone/>
            </a:pPr>
            <a:endParaRPr lang="en-US" sz="4000" dirty="0" smtClean="0"/>
          </a:p>
          <a:p>
            <a:pPr algn="ctr">
              <a:buNone/>
            </a:pPr>
            <a:endParaRPr lang="en-US" sz="2000" b="1" dirty="0" smtClean="0">
              <a:solidFill>
                <a:schemeClr val="accent1">
                  <a:lumMod val="50000"/>
                </a:schemeClr>
              </a:solidFill>
            </a:endParaRPr>
          </a:p>
          <a:p>
            <a:pPr algn="ctr">
              <a:buNone/>
            </a:pPr>
            <a:endParaRPr lang="en-US" sz="2000" b="1" dirty="0" smtClean="0">
              <a:solidFill>
                <a:schemeClr val="accent1">
                  <a:lumMod val="50000"/>
                </a:schemeClr>
              </a:solidFill>
            </a:endParaRPr>
          </a:p>
          <a:p>
            <a:pPr algn="ctr">
              <a:buNone/>
            </a:pPr>
            <a:endParaRPr lang="en-US" sz="2000" b="1" dirty="0" smtClean="0">
              <a:solidFill>
                <a:schemeClr val="accent1">
                  <a:lumMod val="50000"/>
                </a:schemeClr>
              </a:solidFill>
            </a:endParaRPr>
          </a:p>
          <a:p>
            <a:pPr algn="ctr">
              <a:buNone/>
            </a:pPr>
            <a:endParaRPr lang="en-US" sz="2000" b="1" dirty="0" smtClean="0">
              <a:solidFill>
                <a:schemeClr val="accent1">
                  <a:lumMod val="50000"/>
                </a:schemeClr>
              </a:solidFill>
            </a:endParaRPr>
          </a:p>
          <a:p>
            <a:pPr algn="ctr">
              <a:buNone/>
            </a:pPr>
            <a:r>
              <a:rPr lang="en-US" sz="2000" b="1" dirty="0" smtClean="0">
                <a:solidFill>
                  <a:schemeClr val="accent1">
                    <a:lumMod val="50000"/>
                  </a:schemeClr>
                </a:solidFill>
              </a:rPr>
              <a:t>Margarita Sevcik</a:t>
            </a:r>
          </a:p>
          <a:p>
            <a:pPr algn="ctr">
              <a:buNone/>
            </a:pPr>
            <a:r>
              <a:rPr lang="en-US" sz="2000" b="1" dirty="0" smtClean="0">
                <a:solidFill>
                  <a:schemeClr val="accent1">
                    <a:lumMod val="50000"/>
                  </a:schemeClr>
                </a:solidFill>
              </a:rPr>
              <a:t>Center for Nonproliferation Studies</a:t>
            </a:r>
          </a:p>
          <a:p>
            <a:pPr algn="ctr">
              <a:buNone/>
            </a:pPr>
            <a:r>
              <a:rPr lang="en-US" sz="2000" b="1" dirty="0" smtClean="0">
                <a:solidFill>
                  <a:schemeClr val="accent1">
                    <a:lumMod val="50000"/>
                  </a:schemeClr>
                </a:solidFill>
              </a:rPr>
              <a:t>Monterey Institute of International Studies</a:t>
            </a:r>
          </a:p>
          <a:p>
            <a:pPr algn="ctr">
              <a:buNone/>
            </a:pPr>
            <a:r>
              <a:rPr lang="en-US" sz="2000" b="1" dirty="0" smtClean="0">
                <a:solidFill>
                  <a:schemeClr val="accent1">
                    <a:lumMod val="50000"/>
                  </a:schemeClr>
                </a:solidFill>
              </a:rPr>
              <a:t>msevcik@miis.edu</a:t>
            </a:r>
          </a:p>
          <a:p>
            <a:pPr algn="ctr">
              <a:buNone/>
            </a:pPr>
            <a:endParaRPr lang="en-US" sz="2000" b="1" dirty="0">
              <a:solidFill>
                <a:schemeClr val="accent1">
                  <a:lumMod val="50000"/>
                </a:schemeClr>
              </a:solidFill>
            </a:endParaRPr>
          </a:p>
        </p:txBody>
      </p:sp>
      <p:pic>
        <p:nvPicPr>
          <p:cNvPr id="1026" name="Picture 2" descr="C:\Users\msevcik\Desktop\questionmarks.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819400" y="533401"/>
            <a:ext cx="3810000" cy="2438399"/>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08448"/>
          </a:xfrm>
        </p:spPr>
        <p:txBody>
          <a:bodyPr>
            <a:normAutofit fontScale="92500" lnSpcReduction="10000"/>
          </a:bodyPr>
          <a:lstStyle/>
          <a:p>
            <a:pPr marL="0" indent="0">
              <a:buNone/>
            </a:pPr>
            <a:endParaRPr lang="en-US" dirty="0" smtClean="0"/>
          </a:p>
          <a:p>
            <a:pPr marL="0" indent="0" algn="ctr">
              <a:buNone/>
            </a:pPr>
            <a:r>
              <a:rPr lang="en-US" sz="3000" b="1" dirty="0" smtClean="0">
                <a:solidFill>
                  <a:schemeClr val="accent1">
                    <a:lumMod val="50000"/>
                  </a:schemeClr>
                </a:solidFill>
              </a:rPr>
              <a:t>Nuclear Material</a:t>
            </a:r>
          </a:p>
          <a:p>
            <a:endParaRPr lang="en-US" dirty="0" smtClean="0"/>
          </a:p>
          <a:p>
            <a:r>
              <a:rPr lang="en-US" dirty="0" smtClean="0"/>
              <a:t>Uranium (U), plutonium (</a:t>
            </a:r>
            <a:r>
              <a:rPr lang="en-US" dirty="0" err="1" smtClean="0"/>
              <a:t>Pu</a:t>
            </a:r>
            <a:r>
              <a:rPr lang="en-US" dirty="0" smtClean="0"/>
              <a:t>) </a:t>
            </a:r>
          </a:p>
          <a:p>
            <a:r>
              <a:rPr lang="en-US" dirty="0" smtClean="0"/>
              <a:t>Fissile materials:U-235, Pu-239 </a:t>
            </a:r>
          </a:p>
          <a:p>
            <a:pPr>
              <a:buNone/>
            </a:pPr>
            <a:r>
              <a:rPr lang="en-US" dirty="0" smtClean="0"/>
              <a:t>	dual-use purpose (military and civilian application)</a:t>
            </a:r>
          </a:p>
          <a:p>
            <a:pPr>
              <a:lnSpc>
                <a:spcPct val="80000"/>
              </a:lnSpc>
            </a:pPr>
            <a:r>
              <a:rPr lang="en-US" sz="2900" dirty="0">
                <a:ea typeface="ＭＳ Ｐゴシック" charset="-128"/>
              </a:rPr>
              <a:t>Weapons-grade </a:t>
            </a:r>
            <a:endParaRPr lang="en-US" sz="2900" dirty="0" smtClean="0">
              <a:ea typeface="ＭＳ Ｐゴシック" charset="-128"/>
            </a:endParaRPr>
          </a:p>
          <a:p>
            <a:pPr marL="0" indent="0">
              <a:lnSpc>
                <a:spcPct val="80000"/>
              </a:lnSpc>
              <a:buNone/>
            </a:pPr>
            <a:r>
              <a:rPr lang="en-US" sz="2900" dirty="0">
                <a:ea typeface="ＭＳ Ｐゴシック" charset="-128"/>
              </a:rPr>
              <a:t>	</a:t>
            </a:r>
            <a:r>
              <a:rPr lang="en-US" sz="2200" dirty="0" smtClean="0">
                <a:ea typeface="ＭＳ Ｐゴシック" charset="-128"/>
              </a:rPr>
              <a:t>Highly </a:t>
            </a:r>
            <a:r>
              <a:rPr lang="en-US" sz="2200" dirty="0">
                <a:ea typeface="ＭＳ Ｐゴシック" charset="-128"/>
              </a:rPr>
              <a:t>Enriched Uranium with U-235 over 90%</a:t>
            </a:r>
          </a:p>
          <a:p>
            <a:pPr marL="603504" lvl="2" indent="0">
              <a:lnSpc>
                <a:spcPct val="80000"/>
              </a:lnSpc>
              <a:buNone/>
            </a:pPr>
            <a:r>
              <a:rPr lang="en-US" sz="2000" dirty="0" smtClean="0">
                <a:ea typeface="ＭＳ Ｐゴシック" charset="-128"/>
              </a:rPr>
              <a:t>	Pu-239 </a:t>
            </a:r>
            <a:r>
              <a:rPr lang="en-US" sz="2000" dirty="0">
                <a:ea typeface="ＭＳ Ｐゴシック" charset="-128"/>
              </a:rPr>
              <a:t>– 93%</a:t>
            </a:r>
          </a:p>
          <a:p>
            <a:pPr>
              <a:lnSpc>
                <a:spcPct val="80000"/>
              </a:lnSpc>
            </a:pPr>
            <a:r>
              <a:rPr lang="en-US" sz="2900" dirty="0">
                <a:ea typeface="ＭＳ Ｐゴシック" charset="-128"/>
              </a:rPr>
              <a:t>Weapons-useable </a:t>
            </a:r>
            <a:endParaRPr lang="en-US" sz="2900" dirty="0" smtClean="0">
              <a:ea typeface="ＭＳ Ｐゴシック" charset="-128"/>
            </a:endParaRPr>
          </a:p>
          <a:p>
            <a:pPr marL="0" indent="0">
              <a:lnSpc>
                <a:spcPct val="80000"/>
              </a:lnSpc>
              <a:buNone/>
            </a:pPr>
            <a:r>
              <a:rPr lang="en-US" sz="2900" dirty="0">
                <a:ea typeface="ＭＳ Ｐゴシック" charset="-128"/>
              </a:rPr>
              <a:t>	</a:t>
            </a:r>
            <a:r>
              <a:rPr lang="en-US" sz="2200" dirty="0" smtClean="0">
                <a:ea typeface="ＭＳ Ｐゴシック" charset="-128"/>
              </a:rPr>
              <a:t>HEU </a:t>
            </a:r>
            <a:r>
              <a:rPr lang="en-US" sz="2200" dirty="0">
                <a:ea typeface="ＭＳ Ｐゴシック" charset="-128"/>
              </a:rPr>
              <a:t>below 90%</a:t>
            </a:r>
          </a:p>
          <a:p>
            <a:pPr marL="347472" lvl="1" indent="0">
              <a:lnSpc>
                <a:spcPct val="80000"/>
              </a:lnSpc>
              <a:buNone/>
            </a:pPr>
            <a:r>
              <a:rPr lang="en-US" sz="2200" dirty="0" smtClean="0">
                <a:ea typeface="ＭＳ Ｐゴシック" charset="-128"/>
              </a:rPr>
              <a:t>	U-233 </a:t>
            </a:r>
            <a:endParaRPr lang="en-US" sz="2200" dirty="0">
              <a:ea typeface="ＭＳ Ｐゴシック" charset="-128"/>
            </a:endParaRPr>
          </a:p>
          <a:p>
            <a:pPr marL="347472" lvl="1" indent="0">
              <a:lnSpc>
                <a:spcPct val="80000"/>
              </a:lnSpc>
              <a:buNone/>
            </a:pPr>
            <a:r>
              <a:rPr lang="en-US" sz="2200" dirty="0" smtClean="0">
                <a:ea typeface="ＭＳ Ｐゴシック" charset="-128"/>
              </a:rPr>
              <a:t>	Reactor-grade </a:t>
            </a:r>
            <a:r>
              <a:rPr lang="en-US" sz="2200" dirty="0" err="1" smtClean="0">
                <a:ea typeface="ＭＳ Ｐゴシック" charset="-128"/>
              </a:rPr>
              <a:t>Pu</a:t>
            </a:r>
            <a:r>
              <a:rPr lang="en-US" dirty="0" smtClean="0"/>
              <a:t> </a:t>
            </a:r>
            <a:endParaRPr lang="en-US" dirty="0"/>
          </a:p>
          <a:p>
            <a:pPr>
              <a:buNone/>
            </a:pPr>
            <a:endParaRPr lang="en-US" dirty="0" smtClean="0">
              <a:ea typeface="ＭＳ Ｐゴシック" charset="-128"/>
            </a:endParaRPr>
          </a:p>
          <a:p>
            <a:pPr>
              <a:lnSpc>
                <a:spcPct val="80000"/>
              </a:lnSpc>
            </a:pPr>
            <a:endParaRPr lang="en-US" sz="2200" dirty="0" smtClean="0">
              <a:ea typeface="ＭＳ Ｐゴシック" charset="-128"/>
            </a:endParaRPr>
          </a:p>
          <a:p>
            <a:pPr>
              <a:buNone/>
            </a:pPr>
            <a:endParaRPr lang="en-US" dirty="0"/>
          </a:p>
        </p:txBody>
      </p:sp>
      <p:pic>
        <p:nvPicPr>
          <p:cNvPr id="53250" name="Picture 2" descr="C:\Users\msevcik\Desktop\HEU.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934200" y="4114800"/>
            <a:ext cx="1762125" cy="1781175"/>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02920" y="530352"/>
            <a:ext cx="8183880" cy="5337048"/>
          </a:xfrm>
        </p:spPr>
        <p:txBody>
          <a:bodyPr>
            <a:normAutofit/>
          </a:bodyPr>
          <a:lstStyle/>
          <a:p>
            <a:pPr marL="0" indent="0">
              <a:buNone/>
            </a:pPr>
            <a:endParaRPr lang="en-US" sz="2000" dirty="0" smtClean="0"/>
          </a:p>
          <a:p>
            <a:pPr marL="0" indent="0" algn="ctr">
              <a:buNone/>
            </a:pPr>
            <a:r>
              <a:rPr lang="en-US" b="1" dirty="0" smtClean="0">
                <a:solidFill>
                  <a:schemeClr val="accent1">
                    <a:lumMod val="50000"/>
                  </a:schemeClr>
                </a:solidFill>
              </a:rPr>
              <a:t>How much material is needed to create a nuclear device?</a:t>
            </a:r>
          </a:p>
          <a:p>
            <a:pPr marL="0" indent="0">
              <a:buNone/>
            </a:pPr>
            <a:endParaRPr lang="en-US" b="1" dirty="0" smtClean="0">
              <a:solidFill>
                <a:schemeClr val="accent1">
                  <a:lumMod val="50000"/>
                </a:schemeClr>
              </a:solidFill>
            </a:endParaRPr>
          </a:p>
          <a:p>
            <a:pPr marL="0" indent="0">
              <a:buNone/>
            </a:pPr>
            <a:r>
              <a:rPr lang="en-US" dirty="0" smtClean="0"/>
              <a:t>Official IAEA significant quantity: 25 kg of U-235 or 8 kg of Pu239</a:t>
            </a:r>
          </a:p>
          <a:p>
            <a:pPr marL="0" indent="0">
              <a:buNone/>
            </a:pPr>
            <a:endParaRPr lang="en-US" dirty="0" smtClean="0"/>
          </a:p>
          <a:p>
            <a:pPr marL="0" indent="0">
              <a:buNone/>
            </a:pPr>
            <a:r>
              <a:rPr lang="en-US" dirty="0" smtClean="0"/>
              <a:t>Other estimates: 12-15 to 25 kilograms of highly enriched uranium (HEU) or 4 to 8 kilograms of weapons-usable plutonium</a:t>
            </a:r>
            <a:r>
              <a:rPr lang="en-US" b="1" dirty="0" smtClean="0">
                <a:solidFill>
                  <a:schemeClr val="accent1">
                    <a:lumMod val="50000"/>
                  </a:schemeClr>
                </a:solidFill>
              </a:rPr>
              <a:t>  </a:t>
            </a:r>
          </a:p>
          <a:p>
            <a:endParaRPr lang="en-US" sz="2000" dirty="0" smtClean="0"/>
          </a:p>
          <a:p>
            <a:pPr>
              <a:buNone/>
            </a:pPr>
            <a:endParaRPr lang="en-US" sz="2000" dirty="0" smtClean="0"/>
          </a:p>
          <a:p>
            <a:pPr>
              <a:buNone/>
            </a:pPr>
            <a:endParaRPr lang="en-US" sz="2000" i="1" dirty="0" smtClean="0"/>
          </a:p>
          <a:p>
            <a:endParaRPr lang="en-US" sz="2000" i="1" dirty="0" smtClean="0"/>
          </a:p>
          <a:p>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502920" y="530352"/>
            <a:ext cx="8183880" cy="5108448"/>
          </a:xfrm>
        </p:spPr>
        <p:txBody>
          <a:bodyPr>
            <a:normAutofit fontScale="85000" lnSpcReduction="20000"/>
          </a:bodyPr>
          <a:lstStyle/>
          <a:p>
            <a:pPr marL="0" indent="0">
              <a:buNone/>
            </a:pPr>
            <a:endParaRPr lang="en-US" dirty="0" smtClean="0"/>
          </a:p>
          <a:p>
            <a:pPr marL="0" indent="0" algn="ctr">
              <a:buNone/>
            </a:pPr>
            <a:r>
              <a:rPr lang="en-US" sz="3600" dirty="0" smtClean="0">
                <a:solidFill>
                  <a:schemeClr val="accent1">
                    <a:lumMod val="50000"/>
                  </a:schemeClr>
                </a:solidFill>
              </a:rPr>
              <a:t>Radioactive Sources</a:t>
            </a:r>
          </a:p>
          <a:p>
            <a:pPr marL="0" indent="0" algn="ctr">
              <a:buNone/>
            </a:pPr>
            <a:endParaRPr lang="en-US" sz="3600" b="1" dirty="0" smtClean="0">
              <a:solidFill>
                <a:schemeClr val="accent1">
                  <a:lumMod val="50000"/>
                </a:schemeClr>
              </a:solidFill>
            </a:endParaRPr>
          </a:p>
          <a:p>
            <a:r>
              <a:rPr lang="en-US" dirty="0" smtClean="0"/>
              <a:t>Reactor-produced radioisotopes pose the greatest security risks: Cobalt-60, Cesium-137, Iridium- 192, Strontium-90, Americium-241, Californium-252, Plutonium-238.</a:t>
            </a:r>
          </a:p>
          <a:p>
            <a:pPr marL="0" indent="0">
              <a:buNone/>
            </a:pPr>
            <a:endParaRPr lang="en-US" dirty="0" smtClean="0"/>
          </a:p>
          <a:p>
            <a:r>
              <a:rPr lang="en-US" dirty="0" smtClean="0"/>
              <a:t>Radiological dispersal device –”any device, including any weapon or equipment, other than a nuclear explosive device, specifically designated to employ radioactive material by disseminating it to cause destruction, damage, or injury by means of the radiation produced by the decay of such material” (DOD definition).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08448"/>
          </a:xfrm>
        </p:spPr>
        <p:txBody>
          <a:bodyPr>
            <a:normAutofit fontScale="92500" lnSpcReduction="10000"/>
          </a:bodyPr>
          <a:lstStyle/>
          <a:p>
            <a:pPr algn="ctr">
              <a:buNone/>
            </a:pPr>
            <a:r>
              <a:rPr lang="en-US" dirty="0" smtClean="0">
                <a:solidFill>
                  <a:schemeClr val="accent1">
                    <a:lumMod val="50000"/>
                  </a:schemeClr>
                </a:solidFill>
              </a:rPr>
              <a:t>Security Challenge I: Significant Amounts of Nuclear Material in Eurasia</a:t>
            </a:r>
          </a:p>
          <a:p>
            <a:pPr>
              <a:buNone/>
            </a:pPr>
            <a:endParaRPr lang="en-US" dirty="0" smtClean="0"/>
          </a:p>
          <a:p>
            <a:pPr>
              <a:buNone/>
            </a:pPr>
            <a:r>
              <a:rPr lang="en-US" sz="2400" dirty="0" smtClean="0"/>
              <a:t>Soviet nuclear legacy:</a:t>
            </a:r>
          </a:p>
          <a:p>
            <a:pPr>
              <a:buFontTx/>
              <a:buChar char="-"/>
            </a:pPr>
            <a:r>
              <a:rPr lang="en-US" sz="2400" dirty="0" smtClean="0"/>
              <a:t>The former USSR produced up to 950 tons of HEU and 100-150 tons of </a:t>
            </a:r>
            <a:r>
              <a:rPr lang="en-US" sz="2400" dirty="0" err="1" smtClean="0"/>
              <a:t>Pu</a:t>
            </a:r>
            <a:r>
              <a:rPr lang="en-US" sz="2400" dirty="0" smtClean="0"/>
              <a:t> for weapons purposes;</a:t>
            </a:r>
          </a:p>
          <a:p>
            <a:pPr>
              <a:buFontTx/>
              <a:buChar char="-"/>
            </a:pPr>
            <a:r>
              <a:rPr lang="en-US" sz="2400" dirty="0" smtClean="0"/>
              <a:t>Nuclear weapons and material dispersed throughout the Newly Independent States;</a:t>
            </a:r>
          </a:p>
          <a:p>
            <a:pPr>
              <a:buFontTx/>
              <a:buChar char="-"/>
            </a:pPr>
            <a:r>
              <a:rPr lang="en-US" sz="2400" dirty="0" smtClean="0"/>
              <a:t>Soviet inventory system of nuclear material (material protection, control and accounting system) focused on production targets and not on security.  Civilian research facilities with weapons-grade materials had minimum security;</a:t>
            </a:r>
          </a:p>
          <a:p>
            <a:pPr>
              <a:buFontTx/>
              <a:buChar char="-"/>
            </a:pPr>
            <a:r>
              <a:rPr lang="en-US" sz="2400" dirty="0" smtClean="0"/>
              <a:t>Potential of insider theft at nuclear facility</a:t>
            </a:r>
          </a:p>
          <a:p>
            <a:pPr>
              <a:buFontTx/>
              <a:buChar char="-"/>
            </a:pPr>
            <a:r>
              <a:rPr lang="en-US" sz="2400" dirty="0" smtClean="0"/>
              <a:t>Illicit trafficking of nuclear material </a:t>
            </a:r>
          </a:p>
          <a:p>
            <a:pPr>
              <a:buFontTx/>
              <a:buChar cha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85000" lnSpcReduction="20000"/>
          </a:bodyPr>
          <a:lstStyle/>
          <a:p>
            <a:pPr algn="ctr">
              <a:buNone/>
            </a:pPr>
            <a:endParaRPr lang="en-US" b="1" dirty="0" smtClean="0">
              <a:solidFill>
                <a:schemeClr val="accent1">
                  <a:lumMod val="50000"/>
                </a:schemeClr>
              </a:solidFill>
            </a:endParaRPr>
          </a:p>
          <a:p>
            <a:pPr algn="ctr">
              <a:buNone/>
            </a:pPr>
            <a:r>
              <a:rPr lang="en-US" b="1" dirty="0" smtClean="0">
                <a:solidFill>
                  <a:schemeClr val="accent1">
                    <a:lumMod val="50000"/>
                  </a:schemeClr>
                </a:solidFill>
              </a:rPr>
              <a:t>Countries of Particular Concern</a:t>
            </a:r>
          </a:p>
          <a:p>
            <a:pPr>
              <a:buNone/>
            </a:pPr>
            <a:endParaRPr lang="en-US" dirty="0" smtClean="0"/>
          </a:p>
          <a:p>
            <a:pPr>
              <a:buNone/>
            </a:pPr>
            <a:endParaRPr lang="en-US" dirty="0" smtClean="0"/>
          </a:p>
          <a:p>
            <a:pPr>
              <a:buNone/>
            </a:pPr>
            <a:r>
              <a:rPr lang="en-US" dirty="0" smtClean="0"/>
              <a:t>Russia – the sole nuclear successor state of the former Soviet Union;</a:t>
            </a:r>
          </a:p>
          <a:p>
            <a:pPr>
              <a:buNone/>
            </a:pPr>
            <a:endParaRPr lang="en-US" dirty="0" smtClean="0"/>
          </a:p>
          <a:p>
            <a:pPr>
              <a:buNone/>
            </a:pPr>
            <a:r>
              <a:rPr lang="en-US" dirty="0" smtClean="0"/>
              <a:t>Ukraine, Belarus and Kazakhstan – sizeable nuclear weapons infrastructures on their territories after the break up of the Soviet Union;</a:t>
            </a:r>
          </a:p>
          <a:p>
            <a:pPr>
              <a:buNone/>
            </a:pPr>
            <a:endParaRPr lang="en-US" dirty="0" smtClean="0"/>
          </a:p>
          <a:p>
            <a:pPr>
              <a:buNone/>
            </a:pPr>
            <a:r>
              <a:rPr lang="en-US" dirty="0" smtClean="0"/>
              <a:t>Other former Soviet republics hosting nuclear research or uranium mining and processing facilities</a:t>
            </a:r>
          </a:p>
          <a:p>
            <a:pPr>
              <a:buNone/>
            </a:pPr>
            <a:endParaRPr lang="en-US" dirty="0" smtClean="0"/>
          </a:p>
          <a:p>
            <a:pPr>
              <a:buNone/>
            </a:pPr>
            <a:r>
              <a:rPr lang="en-US" dirty="0" smtClean="0"/>
              <a:t> </a:t>
            </a:r>
            <a:r>
              <a:rPr lang="en-US" dirty="0">
                <a:hlinkClick r:id="rId3"/>
              </a:rPr>
              <a:t>http://www.nti.org/e_research/gmap</a:t>
            </a:r>
            <a:r>
              <a:rPr lang="en-US" dirty="0" smtClean="0">
                <a:hlinkClick r:id="rId3"/>
              </a:rPr>
              <a:t>/</a:t>
            </a: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2920" y="530352"/>
            <a:ext cx="8183880" cy="5413248"/>
          </a:xfrm>
        </p:spPr>
        <p:txBody>
          <a:bodyPr>
            <a:normAutofit fontScale="92500" lnSpcReduction="20000"/>
          </a:bodyPr>
          <a:lstStyle/>
          <a:p>
            <a:pPr marL="0" indent="0" algn="ctr">
              <a:buNone/>
            </a:pPr>
            <a:r>
              <a:rPr lang="en-US" b="1" dirty="0" smtClean="0">
                <a:solidFill>
                  <a:schemeClr val="accent1">
                    <a:lumMod val="50000"/>
                  </a:schemeClr>
                </a:solidFill>
              </a:rPr>
              <a:t>US-NIS Efforts to Address Soviet Nuclear Legacy </a:t>
            </a:r>
          </a:p>
          <a:p>
            <a:pPr algn="r">
              <a:buNone/>
            </a:pPr>
            <a:endParaRPr lang="en-US" sz="2400" dirty="0" smtClean="0"/>
          </a:p>
          <a:p>
            <a:pPr algn="r">
              <a:buNone/>
            </a:pPr>
            <a:endParaRPr lang="en-US" sz="2400" b="1" dirty="0" smtClean="0"/>
          </a:p>
          <a:p>
            <a:pPr algn="r">
              <a:buNone/>
            </a:pPr>
            <a:r>
              <a:rPr lang="en-US" sz="2400" b="1" dirty="0" smtClean="0"/>
              <a:t>Cooperative Threat Reduction</a:t>
            </a:r>
          </a:p>
          <a:p>
            <a:pPr algn="r">
              <a:buNone/>
            </a:pPr>
            <a:r>
              <a:rPr lang="en-US" sz="2400" b="1" dirty="0" smtClean="0"/>
              <a:t> Program (The Nunn-Lugar Program)</a:t>
            </a:r>
          </a:p>
          <a:p>
            <a:pPr algn="r">
              <a:buNone/>
            </a:pPr>
            <a:endParaRPr lang="en-US" sz="2400" dirty="0" smtClean="0"/>
          </a:p>
          <a:p>
            <a:pPr>
              <a:buFontTx/>
              <a:buChar char="-"/>
            </a:pPr>
            <a:r>
              <a:rPr lang="en-US" sz="2400" dirty="0" smtClean="0"/>
              <a:t>Dismantle FSU WMD infrastructure</a:t>
            </a:r>
          </a:p>
          <a:p>
            <a:pPr>
              <a:buFontTx/>
              <a:buChar char="-"/>
            </a:pPr>
            <a:r>
              <a:rPr lang="en-US" sz="2400" dirty="0" smtClean="0"/>
              <a:t>Consolidate and secure FSU WMD and related technology and materials (Project </a:t>
            </a:r>
            <a:r>
              <a:rPr lang="en-US" sz="2400" dirty="0" err="1" smtClean="0"/>
              <a:t>Saphire</a:t>
            </a:r>
            <a:r>
              <a:rPr lang="en-US" sz="2400" dirty="0" smtClean="0"/>
              <a:t> – removal of 600 kg of HEU from Kazakhstan) </a:t>
            </a:r>
          </a:p>
          <a:p>
            <a:pPr>
              <a:buFontTx/>
              <a:buChar char="-"/>
            </a:pPr>
            <a:r>
              <a:rPr lang="en-US" sz="2400" dirty="0" smtClean="0"/>
              <a:t>Support conversion of defense enterprises and prevent a brain drain</a:t>
            </a:r>
          </a:p>
          <a:p>
            <a:pPr>
              <a:buFontTx/>
              <a:buChar char="-"/>
            </a:pPr>
            <a:r>
              <a:rPr lang="en-US" sz="2400" dirty="0" smtClean="0"/>
              <a:t>CTR provided funding and expertise for Russia, Ukraine, Georgia, Azerbaijan, Belarus, Uzbekistan, and Kazakhstan</a:t>
            </a:r>
          </a:p>
          <a:p>
            <a:pPr>
              <a:buFontTx/>
              <a:buChar char="-"/>
            </a:pPr>
            <a:endParaRPr lang="en-US" dirty="0" smtClean="0"/>
          </a:p>
          <a:p>
            <a:pPr>
              <a:buFontTx/>
              <a:buChar char="-"/>
            </a:pPr>
            <a:endParaRPr lang="en-US" dirty="0"/>
          </a:p>
        </p:txBody>
      </p:sp>
      <p:pic>
        <p:nvPicPr>
          <p:cNvPr id="54275" name="Picture 3" descr="C:\Users\msevcik\Desktop\250px-Nunnandlugar.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2000" y="1066800"/>
            <a:ext cx="1981200" cy="15240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a:bodyPr>
          <a:lstStyle/>
          <a:p>
            <a:pPr marL="0" indent="0">
              <a:buNone/>
            </a:pPr>
            <a:r>
              <a:rPr lang="en-US" b="1" dirty="0" smtClean="0">
                <a:solidFill>
                  <a:schemeClr val="accent1">
                    <a:lumMod val="50000"/>
                  </a:schemeClr>
                </a:solidFill>
              </a:rPr>
              <a:t>Russian HEU conversion</a:t>
            </a:r>
          </a:p>
          <a:p>
            <a:pPr marL="0" indent="0">
              <a:buNone/>
            </a:pPr>
            <a:r>
              <a:rPr lang="en-US" b="1" dirty="0" smtClean="0">
                <a:solidFill>
                  <a:schemeClr val="accent1">
                    <a:lumMod val="50000"/>
                  </a:schemeClr>
                </a:solidFill>
              </a:rPr>
              <a:t>efforts</a:t>
            </a:r>
            <a:endParaRPr lang="en-US" dirty="0" smtClean="0"/>
          </a:p>
          <a:p>
            <a:pPr>
              <a:buNone/>
            </a:pPr>
            <a:endParaRPr lang="en-US" dirty="0" smtClean="0"/>
          </a:p>
          <a:p>
            <a:pPr>
              <a:buNone/>
            </a:pPr>
            <a:endParaRPr lang="en-US" dirty="0" smtClean="0"/>
          </a:p>
          <a:p>
            <a:pPr>
              <a:buNone/>
            </a:pPr>
            <a:r>
              <a:rPr lang="en-US" dirty="0" smtClean="0"/>
              <a:t>“Megatons to Megawatts" program (HEU-LEU deal) – conversion of Russia's HEU from nuclear weapons into LEU for U.S. nuclear power reactors. 10% of electricity used in the United States comes from dismantled Russian nuclear bombs.</a:t>
            </a:r>
          </a:p>
          <a:p>
            <a:pPr>
              <a:buNone/>
            </a:pPr>
            <a:endParaRPr lang="en-US" dirty="0" smtClean="0"/>
          </a:p>
        </p:txBody>
      </p:sp>
      <p:pic>
        <p:nvPicPr>
          <p:cNvPr id="55298" name="Picture 2" descr="C:\Users\msevcik\Desktop\1995-poster-thumb.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86600" y="457200"/>
            <a:ext cx="1676400" cy="19812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2340</TotalTime>
  <Words>1820</Words>
  <Application>Microsoft Office PowerPoint</Application>
  <PresentationFormat>On-screen Show (4:3)</PresentationFormat>
  <Paragraphs>199</Paragraphs>
  <Slides>22</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Aspect</vt:lpstr>
      <vt:lpstr>Acrobat Document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margarita</dc:creator>
  <cp:lastModifiedBy>mtoki</cp:lastModifiedBy>
  <cp:revision>252</cp:revision>
  <cp:lastPrinted>2011-11-20T02:34:19Z</cp:lastPrinted>
  <dcterms:created xsi:type="dcterms:W3CDTF">2011-11-11T20:56:08Z</dcterms:created>
  <dcterms:modified xsi:type="dcterms:W3CDTF">2011-12-02T21:34:36Z</dcterms:modified>
</cp:coreProperties>
</file>