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 id="2147483900" r:id="rId2"/>
    <p:sldMasterId id="2147483888" r:id="rId3"/>
  </p:sldMasterIdLst>
  <p:notesMasterIdLst>
    <p:notesMasterId r:id="rId31"/>
  </p:notesMasterIdLst>
  <p:sldIdLst>
    <p:sldId id="284"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1209" autoAdjust="0"/>
  </p:normalViewPr>
  <p:slideViewPr>
    <p:cSldViewPr>
      <p:cViewPr>
        <p:scale>
          <a:sx n="107" d="100"/>
          <a:sy n="107" d="100"/>
        </p:scale>
        <p:origin x="-84" y="1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E76553D6-D4AC-4BA7-A5C8-8619AE121472}" type="datetimeFigureOut">
              <a:rPr lang="en-US" smtClean="0"/>
              <a:t>1/31/2013</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4052E3C2-8389-4D03-BC5E-DCF1E6FE7F00}" type="slidenum">
              <a:rPr lang="en-US" smtClean="0"/>
              <a:t>‹#›</a:t>
            </a:fld>
            <a:endParaRPr lang="en-US"/>
          </a:p>
        </p:txBody>
      </p:sp>
    </p:spTree>
    <p:extLst>
      <p:ext uri="{BB962C8B-B14F-4D97-AF65-F5344CB8AC3E}">
        <p14:creationId xmlns:p14="http://schemas.microsoft.com/office/powerpoint/2010/main" val="408270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en.wikipedia.org/wiki/Bhagwan_Shree_Rajneesh" TargetMode="External"/><Relationship Id="rId13" Type="http://schemas.openxmlformats.org/officeDocument/2006/relationships/hyperlink" Target="http://en.wikipedia.org/wiki/Antelope,_Oregon" TargetMode="External"/><Relationship Id="rId3" Type="http://schemas.openxmlformats.org/officeDocument/2006/relationships/hyperlink" Target="http://en.wikipedia.org/wiki/Bioterror" TargetMode="External"/><Relationship Id="rId7" Type="http://schemas.openxmlformats.org/officeDocument/2006/relationships/hyperlink" Target="http://en.wikipedia.org/wiki/Salmonella" TargetMode="External"/><Relationship Id="rId12" Type="http://schemas.openxmlformats.org/officeDocument/2006/relationships/hyperlink" Target="http://en.wikipedia.org/wiki/Biological_weapons" TargetMode="External"/><Relationship Id="rId2" Type="http://schemas.openxmlformats.org/officeDocument/2006/relationships/slide" Target="../slides/slide14.xml"/><Relationship Id="rId16" Type="http://schemas.openxmlformats.org/officeDocument/2006/relationships/hyperlink" Target="http://en.wikipedia.org/wiki/Salmonellosis" TargetMode="External"/><Relationship Id="rId1" Type="http://schemas.openxmlformats.org/officeDocument/2006/relationships/notesMaster" Target="../notesMasters/notesMaster1.xml"/><Relationship Id="rId6" Type="http://schemas.openxmlformats.org/officeDocument/2006/relationships/hyperlink" Target="http://en.wikipedia.org/wiki/Salad_bar" TargetMode="External"/><Relationship Id="rId11" Type="http://schemas.openxmlformats.org/officeDocument/2006/relationships/hyperlink" Target="http://en.wikipedia.org/wiki/Bioterrorism" TargetMode="External"/><Relationship Id="rId5" Type="http://schemas.openxmlformats.org/officeDocument/2006/relationships/hyperlink" Target="http://en.wikipedia.org/wiki/The_Dalles,_Oregon" TargetMode="External"/><Relationship Id="rId15" Type="http://schemas.openxmlformats.org/officeDocument/2006/relationships/hyperlink" Target="http://en.wikipedia.org/wiki/Salmonella_enterica" TargetMode="External"/><Relationship Id="rId10" Type="http://schemas.openxmlformats.org/officeDocument/2006/relationships/hyperlink" Target="http://en.wikipedia.org/wiki/1984_Rajneeshee_bioterror_attack" TargetMode="External"/><Relationship Id="rId4" Type="http://schemas.openxmlformats.org/officeDocument/2006/relationships/hyperlink" Target="http://en.wikipedia.org/wiki/Food_poisoning" TargetMode="External"/><Relationship Id="rId9" Type="http://schemas.openxmlformats.org/officeDocument/2006/relationships/hyperlink" Target="http://en.wikipedia.org/wiki/Wasco_County,_Oregon" TargetMode="External"/><Relationship Id="rId14" Type="http://schemas.openxmlformats.org/officeDocument/2006/relationships/hyperlink" Target="http://en.wikipedia.org/wiki/Rajneeshpuram" TargetMode="Externa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en.wikipedia.org/wiki/River_Thames" TargetMode="External"/><Relationship Id="rId13" Type="http://schemas.openxmlformats.org/officeDocument/2006/relationships/hyperlink" Target="http://en.wikipedia.org/wiki/Poison" TargetMode="External"/><Relationship Id="rId3" Type="http://schemas.openxmlformats.org/officeDocument/2006/relationships/hyperlink" Target="http://en.wikipedia.org/wiki/Darzhavna_Sigurnost" TargetMode="External"/><Relationship Id="rId7" Type="http://schemas.openxmlformats.org/officeDocument/2006/relationships/hyperlink" Target="http://en.wikipedia.org/wiki/Waterloo_Bridge" TargetMode="External"/><Relationship Id="rId12" Type="http://schemas.openxmlformats.org/officeDocument/2006/relationships/hyperlink" Target="http://en.wikipedia.org/wiki/Fever"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en.wikipedia.org/wiki/Todor_Zhivkov" TargetMode="External"/><Relationship Id="rId11" Type="http://schemas.openxmlformats.org/officeDocument/2006/relationships/hyperlink" Target="http://en.wikipedia.org/wiki/Pimple" TargetMode="External"/><Relationship Id="rId5" Type="http://schemas.openxmlformats.org/officeDocument/2006/relationships/hyperlink" Target="http://en.wikipedia.org/wiki/KGB" TargetMode="External"/><Relationship Id="rId15" Type="http://schemas.openxmlformats.org/officeDocument/2006/relationships/hyperlink" Target="http://en.wikipedia.org/wiki/Georgi_Markov" TargetMode="External"/><Relationship Id="rId10" Type="http://schemas.openxmlformats.org/officeDocument/2006/relationships/hyperlink" Target="http://en.wikipedia.org/wiki/BBC" TargetMode="External"/><Relationship Id="rId4" Type="http://schemas.openxmlformats.org/officeDocument/2006/relationships/hyperlink" Target="http://en.wikipedia.org/wiki/Bulgarian_language" TargetMode="External"/><Relationship Id="rId9" Type="http://schemas.openxmlformats.org/officeDocument/2006/relationships/hyperlink" Target="http://en.wikipedia.org/wiki/Francesco_Gullino" TargetMode="External"/><Relationship Id="rId14" Type="http://schemas.openxmlformats.org/officeDocument/2006/relationships/hyperlink" Target="http://en.wikipedia.org/wiki/Ricin"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71204C-40DE-4B3E-81A6-4D6504925778}" type="slidenum">
              <a:rPr lang="en-US" smtClean="0"/>
              <a:t>1</a:t>
            </a:fld>
            <a:endParaRPr lang="en-US"/>
          </a:p>
        </p:txBody>
      </p:sp>
    </p:spTree>
    <p:extLst>
      <p:ext uri="{BB962C8B-B14F-4D97-AF65-F5344CB8AC3E}">
        <p14:creationId xmlns:p14="http://schemas.microsoft.com/office/powerpoint/2010/main" val="1872701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Bananas:</a:t>
            </a:r>
            <a:r>
              <a:rPr lang="en-US" baseline="0" dirty="0" smtClean="0"/>
              <a:t>  Potassium 40 (beta)</a:t>
            </a:r>
          </a:p>
          <a:p>
            <a:r>
              <a:rPr lang="en-US" baseline="0" dirty="0" smtClean="0"/>
              <a:t>Brazil Nuts: Radium 226 and 228  (alpha; beta)</a:t>
            </a:r>
          </a:p>
          <a:p>
            <a:r>
              <a:rPr lang="en-US" baseline="0" dirty="0" smtClean="0"/>
              <a:t>Smoke detector:  Americium 241 (alpha) </a:t>
            </a:r>
          </a:p>
          <a:p>
            <a:endParaRPr lang="en-US" dirty="0"/>
          </a:p>
        </p:txBody>
      </p:sp>
      <p:sp>
        <p:nvSpPr>
          <p:cNvPr id="4" name="Slide Number Placeholder 3"/>
          <p:cNvSpPr>
            <a:spLocks noGrp="1"/>
          </p:cNvSpPr>
          <p:nvPr>
            <p:ph type="sldNum" sz="quarter" idx="10"/>
          </p:nvPr>
        </p:nvSpPr>
        <p:spPr/>
        <p:txBody>
          <a:bodyPr/>
          <a:lstStyle/>
          <a:p>
            <a:fld id="{FF71204C-40DE-4B3E-81A6-4D6504925778}" type="slidenum">
              <a:rPr lang="en-US" smtClean="0"/>
              <a:t>10</a:t>
            </a:fld>
            <a:endParaRPr lang="en-US"/>
          </a:p>
        </p:txBody>
      </p:sp>
    </p:spTree>
    <p:extLst>
      <p:ext uri="{BB962C8B-B14F-4D97-AF65-F5344CB8AC3E}">
        <p14:creationId xmlns:p14="http://schemas.microsoft.com/office/powerpoint/2010/main" val="1328414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Food irradiation &amp; </a:t>
            </a:r>
            <a:r>
              <a:rPr lang="en-US" dirty="0" err="1" smtClean="0"/>
              <a:t>teletherapy</a:t>
            </a:r>
            <a:r>
              <a:rPr lang="en-US" dirty="0" smtClean="0"/>
              <a:t>:  Cobalt 60 (beta and lots of gamma)</a:t>
            </a:r>
          </a:p>
          <a:p>
            <a:endParaRPr lang="en-US" dirty="0" smtClean="0"/>
          </a:p>
          <a:p>
            <a:r>
              <a:rPr lang="en-US" dirty="0" smtClean="0"/>
              <a:t>Thailand 2000 scrap metal case study</a:t>
            </a:r>
          </a:p>
          <a:p>
            <a:endParaRPr lang="en-US" dirty="0" smtClean="0"/>
          </a:p>
          <a:p>
            <a:r>
              <a:rPr lang="en-US" dirty="0" smtClean="0"/>
              <a:t>In 2000, a disused radiotherapy head containing a 60Co source was stored at an unsecured location in Bangkok, Thailand and then accidentally was sold to scrap collectors. Unaware of the dangers, a junkyard employee dismantled the head and extracted the source, which remained unprotected for a period of days at the junkyard. Ten people, including the scrap collectors and workers at the junkyard, were exposed to high levels of radiation and became ill. Three of the junkyard workers subsequently died as a result of their exposure, which was estimated to be over 6 </a:t>
            </a:r>
            <a:r>
              <a:rPr lang="en-US" dirty="0" err="1" smtClean="0"/>
              <a:t>Gy</a:t>
            </a:r>
            <a:r>
              <a:rPr lang="en-US" dirty="0" smtClean="0"/>
              <a:t>. The source was safely recovered by the Thai authorities.</a:t>
            </a:r>
            <a:endParaRPr lang="en-US" dirty="0"/>
          </a:p>
        </p:txBody>
      </p:sp>
      <p:sp>
        <p:nvSpPr>
          <p:cNvPr id="4" name="Slide Number Placeholder 3"/>
          <p:cNvSpPr>
            <a:spLocks noGrp="1"/>
          </p:cNvSpPr>
          <p:nvPr>
            <p:ph type="sldNum" sz="quarter" idx="10"/>
          </p:nvPr>
        </p:nvSpPr>
        <p:spPr/>
        <p:txBody>
          <a:bodyPr/>
          <a:lstStyle/>
          <a:p>
            <a:fld id="{FF71204C-40DE-4B3E-81A6-4D6504925778}" type="slidenum">
              <a:rPr lang="en-US" smtClean="0"/>
              <a:t>11</a:t>
            </a:fld>
            <a:endParaRPr lang="en-US"/>
          </a:p>
        </p:txBody>
      </p:sp>
    </p:spTree>
    <p:extLst>
      <p:ext uri="{BB962C8B-B14F-4D97-AF65-F5344CB8AC3E}">
        <p14:creationId xmlns:p14="http://schemas.microsoft.com/office/powerpoint/2010/main" val="1336787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71204C-40DE-4B3E-81A6-4D6504925778}" type="slidenum">
              <a:rPr lang="en-US" smtClean="0"/>
              <a:t>12</a:t>
            </a:fld>
            <a:endParaRPr lang="en-US"/>
          </a:p>
        </p:txBody>
      </p:sp>
    </p:spTree>
    <p:extLst>
      <p:ext uri="{BB962C8B-B14F-4D97-AF65-F5344CB8AC3E}">
        <p14:creationId xmlns:p14="http://schemas.microsoft.com/office/powerpoint/2010/main" val="3807172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71204C-40DE-4B3E-81A6-4D6504925778}" type="slidenum">
              <a:rPr lang="en-US" smtClean="0"/>
              <a:t>13</a:t>
            </a:fld>
            <a:endParaRPr lang="en-US"/>
          </a:p>
        </p:txBody>
      </p:sp>
    </p:spTree>
    <p:extLst>
      <p:ext uri="{BB962C8B-B14F-4D97-AF65-F5344CB8AC3E}">
        <p14:creationId xmlns:p14="http://schemas.microsoft.com/office/powerpoint/2010/main" val="3064375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b="1" dirty="0" smtClean="0"/>
              <a:t>1984 </a:t>
            </a:r>
            <a:r>
              <a:rPr lang="en-US" b="1" dirty="0" err="1" smtClean="0"/>
              <a:t>Rajneeshee</a:t>
            </a:r>
            <a:r>
              <a:rPr lang="en-US" b="1" dirty="0" smtClean="0"/>
              <a:t> </a:t>
            </a:r>
            <a:r>
              <a:rPr lang="en-US" b="1" dirty="0" smtClean="0">
                <a:hlinkClick r:id="rId3" tooltip="Bioterror"/>
              </a:rPr>
              <a:t>bioterror</a:t>
            </a:r>
            <a:r>
              <a:rPr lang="en-US" b="1" dirty="0" smtClean="0"/>
              <a:t> attack</a:t>
            </a:r>
            <a:r>
              <a:rPr lang="en-US" dirty="0" smtClean="0"/>
              <a:t> was the </a:t>
            </a:r>
            <a:r>
              <a:rPr lang="en-US" dirty="0" smtClean="0">
                <a:hlinkClick r:id="rId4" tooltip="Food poisoning"/>
              </a:rPr>
              <a:t>food poisoning</a:t>
            </a:r>
            <a:r>
              <a:rPr lang="en-US" dirty="0" smtClean="0"/>
              <a:t> of 751 individuals in </a:t>
            </a:r>
            <a:r>
              <a:rPr lang="en-US" dirty="0" smtClean="0">
                <a:hlinkClick r:id="rId5" tooltip="The Dalles, Oregon"/>
              </a:rPr>
              <a:t>The </a:t>
            </a:r>
            <a:r>
              <a:rPr lang="en-US" dirty="0" err="1" smtClean="0">
                <a:hlinkClick r:id="rId5" tooltip="The Dalles, Oregon"/>
              </a:rPr>
              <a:t>Dalles</a:t>
            </a:r>
            <a:r>
              <a:rPr lang="en-US" dirty="0" smtClean="0">
                <a:hlinkClick r:id="rId5" tooltip="The Dalles, Oregon"/>
              </a:rPr>
              <a:t>, Oregon</a:t>
            </a:r>
            <a:r>
              <a:rPr lang="en-US" dirty="0" smtClean="0"/>
              <a:t>, United States, through the deliberate contamination of </a:t>
            </a:r>
            <a:r>
              <a:rPr lang="en-US" dirty="0" smtClean="0">
                <a:hlinkClick r:id="rId6" tooltip="Salad bar"/>
              </a:rPr>
              <a:t>salad bars</a:t>
            </a:r>
            <a:r>
              <a:rPr lang="en-US" dirty="0" smtClean="0"/>
              <a:t> at ten local restaurants with </a:t>
            </a:r>
            <a:r>
              <a:rPr lang="en-US" dirty="0" smtClean="0">
                <a:hlinkClick r:id="rId7" tooltip="Salmonella"/>
              </a:rPr>
              <a:t>salmonella</a:t>
            </a:r>
            <a:r>
              <a:rPr lang="en-US" dirty="0" smtClean="0"/>
              <a:t>. A leading group of followers of </a:t>
            </a:r>
            <a:r>
              <a:rPr lang="en-US" dirty="0" err="1" smtClean="0">
                <a:hlinkClick r:id="rId8" tooltip="Bhagwan Shree Rajneesh"/>
              </a:rPr>
              <a:t>Bhagwan</a:t>
            </a:r>
            <a:r>
              <a:rPr lang="en-US" dirty="0" smtClean="0">
                <a:hlinkClick r:id="rId8" tooltip="Bhagwan Shree Rajneesh"/>
              </a:rPr>
              <a:t> Shree Rajneesh</a:t>
            </a:r>
            <a:r>
              <a:rPr lang="en-US" dirty="0" smtClean="0"/>
              <a:t> (later known as </a:t>
            </a:r>
            <a:r>
              <a:rPr lang="en-US" dirty="0" err="1" smtClean="0"/>
              <a:t>Osho</a:t>
            </a:r>
            <a:r>
              <a:rPr lang="en-US" dirty="0" smtClean="0"/>
              <a:t>) had hoped to incapacitate the voting population of the city so that their own candidates would win the 1984 </a:t>
            </a:r>
            <a:r>
              <a:rPr lang="en-US" dirty="0" smtClean="0">
                <a:hlinkClick r:id="rId9" tooltip="Wasco County, Oregon"/>
              </a:rPr>
              <a:t>Wasco County</a:t>
            </a:r>
            <a:r>
              <a:rPr lang="en-US" dirty="0" smtClean="0"/>
              <a:t> elections.</a:t>
            </a:r>
            <a:r>
              <a:rPr lang="en-US" baseline="30000" dirty="0" smtClean="0">
                <a:hlinkClick r:id="rId10"/>
              </a:rPr>
              <a:t>[2]</a:t>
            </a:r>
            <a:r>
              <a:rPr lang="en-US" dirty="0" smtClean="0"/>
              <a:t> The incident was the first and single largest </a:t>
            </a:r>
            <a:r>
              <a:rPr lang="en-US" dirty="0" smtClean="0">
                <a:hlinkClick r:id="rId11" tooltip="Bioterrorism"/>
              </a:rPr>
              <a:t>bioterrorist</a:t>
            </a:r>
            <a:r>
              <a:rPr lang="en-US" dirty="0" smtClean="0"/>
              <a:t> attack in United States history.</a:t>
            </a:r>
            <a:r>
              <a:rPr lang="en-US" baseline="30000" dirty="0" smtClean="0">
                <a:hlinkClick r:id="rId10"/>
              </a:rPr>
              <a:t>[3][4]</a:t>
            </a:r>
            <a:r>
              <a:rPr lang="en-US" dirty="0" smtClean="0"/>
              <a:t> The attack is one of only two confirmed terrorist uses of </a:t>
            </a:r>
            <a:r>
              <a:rPr lang="en-US" dirty="0" smtClean="0">
                <a:hlinkClick r:id="rId12" tooltip="Biological weapons"/>
              </a:rPr>
              <a:t>biological weapons</a:t>
            </a:r>
            <a:r>
              <a:rPr lang="en-US" dirty="0" smtClean="0"/>
              <a:t> to harm humans since 1945.</a:t>
            </a:r>
            <a:r>
              <a:rPr lang="en-US" baseline="30000" dirty="0" smtClean="0">
                <a:hlinkClick r:id="rId10"/>
              </a:rPr>
              <a:t>[5]</a:t>
            </a:r>
            <a:endParaRPr lang="en-US" dirty="0" smtClean="0"/>
          </a:p>
          <a:p>
            <a:r>
              <a:rPr lang="en-US" dirty="0" smtClean="0"/>
              <a:t>Having previously gained political control of </a:t>
            </a:r>
            <a:r>
              <a:rPr lang="en-US" dirty="0" smtClean="0">
                <a:hlinkClick r:id="rId13" tooltip="Antelope, Oregon"/>
              </a:rPr>
              <a:t>Antelope, Oregon</a:t>
            </a:r>
            <a:r>
              <a:rPr lang="en-US" dirty="0" smtClean="0"/>
              <a:t>, Rajneesh's followers based in nearby </a:t>
            </a:r>
            <a:r>
              <a:rPr lang="en-US" dirty="0" err="1" smtClean="0">
                <a:hlinkClick r:id="rId14" tooltip="Rajneeshpuram"/>
              </a:rPr>
              <a:t>Rajneeshpuram</a:t>
            </a:r>
            <a:r>
              <a:rPr lang="en-US" dirty="0" smtClean="0"/>
              <a:t>, Oregon, sought election to two of the three seats on the Wasco County Circuit Court that were up for election in November 1984. Fearing they would not gain enough votes, </a:t>
            </a:r>
            <a:r>
              <a:rPr lang="en-US" dirty="0" err="1" smtClean="0"/>
              <a:t>Rajneeshpuram</a:t>
            </a:r>
            <a:r>
              <a:rPr lang="en-US" dirty="0" smtClean="0"/>
              <a:t> officials decided to incapacitate voters in The </a:t>
            </a:r>
            <a:r>
              <a:rPr lang="en-US" dirty="0" err="1" smtClean="0"/>
              <a:t>Dalles</a:t>
            </a:r>
            <a:r>
              <a:rPr lang="en-US" dirty="0" smtClean="0"/>
              <a:t>, the largest population center in Wasco County. The chosen biological agent was </a:t>
            </a:r>
            <a:r>
              <a:rPr lang="en-US" i="1" dirty="0" smtClean="0">
                <a:hlinkClick r:id="rId15" tooltip="Salmonella enterica"/>
              </a:rPr>
              <a:t>Salmonella </a:t>
            </a:r>
            <a:r>
              <a:rPr lang="en-US" i="1" dirty="0" err="1" smtClean="0">
                <a:hlinkClick r:id="rId15" tooltip="Salmonella enterica"/>
              </a:rPr>
              <a:t>enterica</a:t>
            </a:r>
            <a:r>
              <a:rPr lang="en-US" dirty="0" smtClean="0"/>
              <a:t> </a:t>
            </a:r>
            <a:r>
              <a:rPr lang="en-US" dirty="0" err="1" smtClean="0"/>
              <a:t>Typhimurium</a:t>
            </a:r>
            <a:r>
              <a:rPr lang="en-US" dirty="0" smtClean="0"/>
              <a:t>, which was first delivered through glasses of water to two County Commissioners and then, on a larger scale, at salad bars and in salad dressing.</a:t>
            </a:r>
          </a:p>
          <a:p>
            <a:r>
              <a:rPr lang="en-US" dirty="0" smtClean="0"/>
              <a:t>751 people contracted </a:t>
            </a:r>
            <a:r>
              <a:rPr lang="en-US" dirty="0" smtClean="0">
                <a:hlinkClick r:id="rId16" tooltip="Salmonellosis"/>
              </a:rPr>
              <a:t>salmonellosis</a:t>
            </a:r>
            <a:r>
              <a:rPr lang="en-US" dirty="0" smtClean="0"/>
              <a:t> as a result of the attack; 45 of whom were hospitalized. There were no fatalities</a:t>
            </a:r>
          </a:p>
          <a:p>
            <a:endParaRPr lang="en-US" dirty="0" smtClean="0"/>
          </a:p>
          <a:p>
            <a:r>
              <a:rPr lang="en-US" dirty="0" smtClean="0"/>
              <a:t>C.</a:t>
            </a:r>
            <a:r>
              <a:rPr lang="en-US" baseline="0" dirty="0" smtClean="0"/>
              <a:t> </a:t>
            </a:r>
            <a:r>
              <a:rPr lang="en-US" baseline="0" dirty="0" err="1" smtClean="0"/>
              <a:t>Botulinum</a:t>
            </a:r>
            <a:r>
              <a:rPr lang="en-US" baseline="0" dirty="0" smtClean="0"/>
              <a:t> was attempted by </a:t>
            </a:r>
            <a:r>
              <a:rPr lang="en-US" baseline="0" dirty="0" err="1" smtClean="0"/>
              <a:t>Aum</a:t>
            </a:r>
            <a:r>
              <a:rPr lang="en-US" baseline="0" dirty="0" smtClean="0"/>
              <a:t> </a:t>
            </a:r>
            <a:r>
              <a:rPr lang="en-US" baseline="0" dirty="0" err="1" smtClean="0"/>
              <a:t>Shinrikyo</a:t>
            </a:r>
            <a:r>
              <a:rPr lang="en-US" baseline="0" dirty="0" smtClean="0"/>
              <a:t> before moving to chemical weapons.</a:t>
            </a:r>
            <a:endParaRPr lang="en-US" dirty="0"/>
          </a:p>
        </p:txBody>
      </p:sp>
      <p:sp>
        <p:nvSpPr>
          <p:cNvPr id="4" name="Slide Number Placeholder 3"/>
          <p:cNvSpPr>
            <a:spLocks noGrp="1"/>
          </p:cNvSpPr>
          <p:nvPr>
            <p:ph type="sldNum" sz="quarter" idx="10"/>
          </p:nvPr>
        </p:nvSpPr>
        <p:spPr/>
        <p:txBody>
          <a:bodyPr/>
          <a:lstStyle/>
          <a:p>
            <a:fld id="{FF71204C-40DE-4B3E-81A6-4D6504925778}" type="slidenum">
              <a:rPr lang="en-US" smtClean="0"/>
              <a:t>14</a:t>
            </a:fld>
            <a:endParaRPr lang="en-US"/>
          </a:p>
        </p:txBody>
      </p:sp>
    </p:spTree>
    <p:extLst>
      <p:ext uri="{BB962C8B-B14F-4D97-AF65-F5344CB8AC3E}">
        <p14:creationId xmlns:p14="http://schemas.microsoft.com/office/powerpoint/2010/main" val="2294188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Umbrella</a:t>
            </a:r>
            <a:r>
              <a:rPr lang="en-US" baseline="0" dirty="0" smtClean="0"/>
              <a:t> assassination</a:t>
            </a:r>
          </a:p>
          <a:p>
            <a:endParaRPr lang="en-US" baseline="0" dirty="0" smtClean="0"/>
          </a:p>
          <a:p>
            <a:r>
              <a:rPr lang="en-US" dirty="0" smtClean="0"/>
              <a:t>Agents of the Bulgarian secret police (</a:t>
            </a:r>
            <a:r>
              <a:rPr lang="en-US" dirty="0" err="1" smtClean="0">
                <a:hlinkClick r:id="rId3" tooltip="Darzhavna Sigurnost"/>
              </a:rPr>
              <a:t>Darzhavna</a:t>
            </a:r>
            <a:r>
              <a:rPr lang="en-US" dirty="0" smtClean="0">
                <a:hlinkClick r:id="rId3" tooltip="Darzhavna Sigurnost"/>
              </a:rPr>
              <a:t> </a:t>
            </a:r>
            <a:r>
              <a:rPr lang="en-US" dirty="0" err="1" smtClean="0">
                <a:hlinkClick r:id="rId3" tooltip="Darzhavna Sigurnost"/>
              </a:rPr>
              <a:t>Sigurnost</a:t>
            </a:r>
            <a:r>
              <a:rPr lang="en-US" dirty="0" smtClean="0"/>
              <a:t>; </a:t>
            </a:r>
            <a:r>
              <a:rPr lang="en-US" dirty="0" smtClean="0">
                <a:hlinkClick r:id="rId4" tooltip="Bulgarian language"/>
              </a:rPr>
              <a:t>Bulgarian</a:t>
            </a:r>
            <a:r>
              <a:rPr lang="en-US" dirty="0" smtClean="0"/>
              <a:t>: </a:t>
            </a:r>
            <a:r>
              <a:rPr lang="en-US" dirty="0" err="1" smtClean="0"/>
              <a:t>Държавна</a:t>
            </a:r>
            <a:r>
              <a:rPr lang="en-US" dirty="0" smtClean="0"/>
              <a:t> </a:t>
            </a:r>
            <a:r>
              <a:rPr lang="en-US" dirty="0" err="1" smtClean="0"/>
              <a:t>сигурност</a:t>
            </a:r>
            <a:r>
              <a:rPr lang="en-US" dirty="0" smtClean="0"/>
              <a:t>, abbreviated ДС), assisted by the </a:t>
            </a:r>
            <a:r>
              <a:rPr lang="en-US" dirty="0" smtClean="0">
                <a:hlinkClick r:id="rId5" tooltip="KGB"/>
              </a:rPr>
              <a:t>KGB</a:t>
            </a:r>
            <a:r>
              <a:rPr lang="en-US" dirty="0" smtClean="0"/>
              <a:t>, had previously made two failed attempts to kill Markov before a third attempt succeeded. On September 7, 1978 (the 67th birthday of </a:t>
            </a:r>
            <a:r>
              <a:rPr lang="en-US" dirty="0" err="1" smtClean="0">
                <a:hlinkClick r:id="rId6" tooltip="Todor Zhivkov"/>
              </a:rPr>
              <a:t>Todor</a:t>
            </a:r>
            <a:r>
              <a:rPr lang="en-US" dirty="0" smtClean="0">
                <a:hlinkClick r:id="rId6" tooltip="Todor Zhivkov"/>
              </a:rPr>
              <a:t> </a:t>
            </a:r>
            <a:r>
              <a:rPr lang="en-US" dirty="0" err="1" smtClean="0">
                <a:hlinkClick r:id="rId6" tooltip="Todor Zhivkov"/>
              </a:rPr>
              <a:t>Zhivkov</a:t>
            </a:r>
            <a:r>
              <a:rPr lang="en-US" dirty="0" smtClean="0"/>
              <a:t>), Markov walked across </a:t>
            </a:r>
            <a:r>
              <a:rPr lang="en-US" dirty="0" smtClean="0">
                <a:hlinkClick r:id="rId7" tooltip="Waterloo Bridge"/>
              </a:rPr>
              <a:t>Waterloo Bridge</a:t>
            </a:r>
            <a:r>
              <a:rPr lang="en-US" dirty="0" smtClean="0"/>
              <a:t> spanning the </a:t>
            </a:r>
            <a:r>
              <a:rPr lang="en-US" dirty="0" smtClean="0">
                <a:hlinkClick r:id="rId8" tooltip="River Thames"/>
              </a:rPr>
              <a:t>River Thames</a:t>
            </a:r>
            <a:r>
              <a:rPr lang="en-US" dirty="0" smtClean="0"/>
              <a:t>, and waited at a bus stop to take a bus to his job at the BBC. He felt a slight sharp pain, as a bug bite or sting, on the back of his right thigh. He looked behind him and saw a man picking up an umbrella off the ground. The man hurriedly crossed to the other side of the street and got in a taxi which then drove away. The event is recalled as the "Umbrella Murder" with the assassin claimed to be </a:t>
            </a:r>
            <a:r>
              <a:rPr lang="en-US" dirty="0" smtClean="0">
                <a:hlinkClick r:id="rId9" tooltip="Francesco Gullino"/>
              </a:rPr>
              <a:t>Francesco </a:t>
            </a:r>
            <a:r>
              <a:rPr lang="en-US" dirty="0" err="1" smtClean="0">
                <a:hlinkClick r:id="rId9" tooltip="Francesco Gullino"/>
              </a:rPr>
              <a:t>Gullino</a:t>
            </a:r>
            <a:r>
              <a:rPr lang="en-US" dirty="0" smtClean="0"/>
              <a:t>, codenamed "Piccadilly".</a:t>
            </a:r>
          </a:p>
          <a:p>
            <a:r>
              <a:rPr lang="en-US" dirty="0" smtClean="0"/>
              <a:t>When he arrived at work at the </a:t>
            </a:r>
            <a:r>
              <a:rPr lang="en-US" dirty="0" smtClean="0">
                <a:hlinkClick r:id="rId10" tooltip="BBC"/>
              </a:rPr>
              <a:t>BBC World Service</a:t>
            </a:r>
            <a:r>
              <a:rPr lang="en-US" dirty="0" smtClean="0"/>
              <a:t> offices, Markov noticed a small red </a:t>
            </a:r>
            <a:r>
              <a:rPr lang="en-US" dirty="0" smtClean="0">
                <a:hlinkClick r:id="rId11" tooltip="Pimple"/>
              </a:rPr>
              <a:t>pimple</a:t>
            </a:r>
            <a:r>
              <a:rPr lang="en-US" dirty="0" smtClean="0"/>
              <a:t> had formed at the site of the sting he had felt earlier and the pain had not lessened or stopped. He told at least one of his colleagues at the BBC about this incident. That evening he developed a </a:t>
            </a:r>
            <a:r>
              <a:rPr lang="en-US" dirty="0" smtClean="0">
                <a:hlinkClick r:id="rId12" tooltip="Fever"/>
              </a:rPr>
              <a:t>fever</a:t>
            </a:r>
            <a:r>
              <a:rPr lang="en-US" dirty="0" smtClean="0"/>
              <a:t> and was admitted to a hospital where he died three days later, on September 11, 1978, at the age of 49. The cause of death was </a:t>
            </a:r>
            <a:r>
              <a:rPr lang="en-US" dirty="0" smtClean="0">
                <a:hlinkClick r:id="rId13" tooltip="Poison"/>
              </a:rPr>
              <a:t>poisoning</a:t>
            </a:r>
            <a:r>
              <a:rPr lang="en-US" dirty="0" smtClean="0"/>
              <a:t> from a </a:t>
            </a:r>
            <a:r>
              <a:rPr lang="en-US" dirty="0" smtClean="0">
                <a:hlinkClick r:id="rId14" tooltip="Ricin"/>
              </a:rPr>
              <a:t>ricin</a:t>
            </a:r>
            <a:r>
              <a:rPr lang="en-US" dirty="0" smtClean="0"/>
              <a:t>-filled pellet.</a:t>
            </a:r>
            <a:r>
              <a:rPr lang="en-US" baseline="30000" dirty="0" smtClean="0">
                <a:hlinkClick r:id="rId15"/>
              </a:rPr>
              <a:t>[3][4][5]</a:t>
            </a:r>
            <a:endParaRPr lang="en-US" dirty="0" smtClean="0"/>
          </a:p>
          <a:p>
            <a:endParaRPr lang="en-US" dirty="0"/>
          </a:p>
        </p:txBody>
      </p:sp>
      <p:sp>
        <p:nvSpPr>
          <p:cNvPr id="4" name="Slide Number Placeholder 3"/>
          <p:cNvSpPr>
            <a:spLocks noGrp="1"/>
          </p:cNvSpPr>
          <p:nvPr>
            <p:ph type="sldNum" sz="quarter" idx="10"/>
          </p:nvPr>
        </p:nvSpPr>
        <p:spPr/>
        <p:txBody>
          <a:bodyPr/>
          <a:lstStyle/>
          <a:p>
            <a:fld id="{FF71204C-40DE-4B3E-81A6-4D6504925778}" type="slidenum">
              <a:rPr lang="en-US" smtClean="0"/>
              <a:t>15</a:t>
            </a:fld>
            <a:endParaRPr lang="en-US"/>
          </a:p>
        </p:txBody>
      </p:sp>
    </p:spTree>
    <p:extLst>
      <p:ext uri="{BB962C8B-B14F-4D97-AF65-F5344CB8AC3E}">
        <p14:creationId xmlns:p14="http://schemas.microsoft.com/office/powerpoint/2010/main" val="3753443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Nerve Agents</a:t>
            </a:r>
          </a:p>
          <a:p>
            <a:r>
              <a:rPr lang="en-US" dirty="0" smtClean="0"/>
              <a:t>•Health Effects ◦</a:t>
            </a:r>
            <a:r>
              <a:rPr lang="en-US" dirty="0" err="1" smtClean="0"/>
              <a:t>Physostigmine</a:t>
            </a:r>
            <a:r>
              <a:rPr lang="en-US" dirty="0" smtClean="0"/>
              <a:t> cholinesterase inhibitors (reversible) </a:t>
            </a:r>
          </a:p>
          <a:p>
            <a:r>
              <a:rPr lang="en-US" dirty="0" smtClean="0"/>
              <a:t>◦</a:t>
            </a:r>
            <a:r>
              <a:rPr lang="en-US" dirty="0" err="1" smtClean="0"/>
              <a:t>Organophosphorus</a:t>
            </a:r>
            <a:r>
              <a:rPr lang="en-US" dirty="0" smtClean="0"/>
              <a:t> cholinesterase inhibitors (irreversible) </a:t>
            </a:r>
          </a:p>
          <a:p>
            <a:r>
              <a:rPr lang="en-US" dirty="0" smtClean="0"/>
              <a:t>◦Disable enzymes responsible for transmitting nerve impulses. </a:t>
            </a:r>
          </a:p>
          <a:p>
            <a:r>
              <a:rPr lang="en-US" dirty="0" smtClean="0"/>
              <a:t>◦Initial effects of </a:t>
            </a:r>
            <a:r>
              <a:rPr lang="en-US" dirty="0" err="1" smtClean="0"/>
              <a:t>organophosphorus</a:t>
            </a:r>
            <a:r>
              <a:rPr lang="en-US" dirty="0" smtClean="0"/>
              <a:t> agents occur within 1-10 minutes of exposure</a:t>
            </a:r>
          </a:p>
          <a:p>
            <a:r>
              <a:rPr lang="en-US" dirty="0" smtClean="0"/>
              <a:t> ◦Death </a:t>
            </a:r>
          </a:p>
          <a:p>
            <a:r>
              <a:rPr lang="en-US" dirty="0" smtClean="0"/>
              <a:t>■Within 15 minutes for </a:t>
            </a:r>
            <a:r>
              <a:rPr lang="en-US" dirty="0" err="1" smtClean="0"/>
              <a:t>Tabun</a:t>
            </a:r>
            <a:r>
              <a:rPr lang="en-US" dirty="0" smtClean="0"/>
              <a:t>, </a:t>
            </a:r>
            <a:r>
              <a:rPr lang="en-US" dirty="0" err="1" smtClean="0"/>
              <a:t>Sarin</a:t>
            </a:r>
            <a:r>
              <a:rPr lang="en-US" dirty="0" smtClean="0"/>
              <a:t>, and </a:t>
            </a:r>
            <a:r>
              <a:rPr lang="en-US" dirty="0" err="1" smtClean="0"/>
              <a:t>Soman</a:t>
            </a:r>
            <a:r>
              <a:rPr lang="en-US" dirty="0" smtClean="0"/>
              <a:t> </a:t>
            </a:r>
          </a:p>
          <a:p>
            <a:r>
              <a:rPr lang="en-US" dirty="0" smtClean="0"/>
              <a:t>■From 4-42 hours for VX. </a:t>
            </a:r>
          </a:p>
          <a:p>
            <a:endParaRPr lang="en-US" dirty="0" smtClean="0"/>
          </a:p>
          <a:p>
            <a:endParaRPr lang="en-US" dirty="0" smtClean="0"/>
          </a:p>
          <a:p>
            <a:r>
              <a:rPr lang="en-US" dirty="0" smtClean="0"/>
              <a:t>•Agents Include ◦</a:t>
            </a:r>
            <a:r>
              <a:rPr lang="en-US" dirty="0" err="1" smtClean="0"/>
              <a:t>Tabun</a:t>
            </a:r>
            <a:r>
              <a:rPr lang="en-US" dirty="0" smtClean="0"/>
              <a:t> (NATO military designation, GA)</a:t>
            </a:r>
          </a:p>
          <a:p>
            <a:r>
              <a:rPr lang="en-US" dirty="0" smtClean="0"/>
              <a:t> ◦</a:t>
            </a:r>
            <a:r>
              <a:rPr lang="en-US" dirty="0" err="1" smtClean="0"/>
              <a:t>Sarin</a:t>
            </a:r>
            <a:r>
              <a:rPr lang="en-US" dirty="0" smtClean="0"/>
              <a:t> (NATO military designation, GB)</a:t>
            </a:r>
          </a:p>
          <a:p>
            <a:r>
              <a:rPr lang="en-US" dirty="0" smtClean="0"/>
              <a:t> ◦</a:t>
            </a:r>
            <a:r>
              <a:rPr lang="en-US" dirty="0" err="1" smtClean="0"/>
              <a:t>Soman</a:t>
            </a:r>
            <a:r>
              <a:rPr lang="en-US" dirty="0" smtClean="0"/>
              <a:t> (NATO military designation, GD)</a:t>
            </a:r>
          </a:p>
          <a:p>
            <a:r>
              <a:rPr lang="en-US" dirty="0" smtClean="0"/>
              <a:t> ◦GF (</a:t>
            </a:r>
            <a:r>
              <a:rPr lang="en-US" dirty="0" err="1" smtClean="0"/>
              <a:t>Cyclohexyl</a:t>
            </a:r>
            <a:r>
              <a:rPr lang="en-US" dirty="0" smtClean="0"/>
              <a:t> </a:t>
            </a:r>
            <a:r>
              <a:rPr lang="en-US" dirty="0" err="1" smtClean="0"/>
              <a:t>methylphosphonofluoridate</a:t>
            </a:r>
            <a:r>
              <a:rPr lang="en-US" dirty="0" smtClean="0"/>
              <a:t>)</a:t>
            </a:r>
          </a:p>
          <a:p>
            <a:r>
              <a:rPr lang="en-US" dirty="0" smtClean="0"/>
              <a:t> ◦VX (</a:t>
            </a:r>
            <a:r>
              <a:rPr lang="en-US" dirty="0" err="1" smtClean="0"/>
              <a:t>Methylphosphonothioic</a:t>
            </a:r>
            <a:r>
              <a:rPr lang="en-US" dirty="0" smtClean="0"/>
              <a:t> acid S-(2-(</a:t>
            </a:r>
            <a:r>
              <a:rPr lang="en-US" dirty="0" err="1" smtClean="0"/>
              <a:t>bis</a:t>
            </a:r>
            <a:r>
              <a:rPr lang="en-US" dirty="0" smtClean="0"/>
              <a:t>(1-methylethyl)amino)ethyl) O-ethyl ester)</a:t>
            </a:r>
          </a:p>
          <a:p>
            <a:r>
              <a:rPr lang="en-US" dirty="0" smtClean="0"/>
              <a:t> ◦GE (</a:t>
            </a:r>
            <a:r>
              <a:rPr lang="en-US" dirty="0" err="1" smtClean="0"/>
              <a:t>Phosphonofluoridic</a:t>
            </a:r>
            <a:r>
              <a:rPr lang="en-US" dirty="0" smtClean="0"/>
              <a:t> acid, ethyl-, isopropyl ester)</a:t>
            </a:r>
          </a:p>
          <a:p>
            <a:r>
              <a:rPr lang="en-US" dirty="0" smtClean="0"/>
              <a:t> ◦VE (</a:t>
            </a:r>
            <a:r>
              <a:rPr lang="en-US" dirty="0" err="1" smtClean="0"/>
              <a:t>Phosphonothioic</a:t>
            </a:r>
            <a:r>
              <a:rPr lang="en-US" dirty="0" smtClean="0"/>
              <a:t> acid, ethyl-, S-(2-(</a:t>
            </a:r>
            <a:r>
              <a:rPr lang="en-US" dirty="0" err="1" smtClean="0"/>
              <a:t>diethylamino</a:t>
            </a:r>
            <a:r>
              <a:rPr lang="en-US" dirty="0" smtClean="0"/>
              <a:t>)ethyl) O-ethyl ester)</a:t>
            </a:r>
          </a:p>
          <a:p>
            <a:r>
              <a:rPr lang="en-US" dirty="0" smtClean="0"/>
              <a:t> ◦VG (</a:t>
            </a:r>
            <a:r>
              <a:rPr lang="en-US" dirty="0" err="1" smtClean="0"/>
              <a:t>Amiton</a:t>
            </a:r>
            <a:r>
              <a:rPr lang="en-US" dirty="0" smtClean="0"/>
              <a:t>)</a:t>
            </a:r>
          </a:p>
          <a:p>
            <a:r>
              <a:rPr lang="en-US" dirty="0" smtClean="0"/>
              <a:t> ◦VM (</a:t>
            </a:r>
            <a:r>
              <a:rPr lang="en-US" dirty="0" err="1" smtClean="0"/>
              <a:t>Phosphonothioic</a:t>
            </a:r>
            <a:r>
              <a:rPr lang="en-US" dirty="0" smtClean="0"/>
              <a:t> acid, methyl-, S-(2-(</a:t>
            </a:r>
            <a:r>
              <a:rPr lang="en-US" dirty="0" err="1" smtClean="0"/>
              <a:t>diethylamino</a:t>
            </a:r>
            <a:r>
              <a:rPr lang="en-US" dirty="0" smtClean="0"/>
              <a:t>)ethyl) O-ethyl ester)</a:t>
            </a:r>
          </a:p>
          <a:p>
            <a:r>
              <a:rPr lang="en-US" dirty="0" smtClean="0"/>
              <a:t> </a:t>
            </a:r>
          </a:p>
          <a:p>
            <a:endParaRPr lang="en-US" dirty="0" smtClean="0"/>
          </a:p>
          <a:p>
            <a:endParaRPr lang="en-US" dirty="0" smtClean="0"/>
          </a:p>
          <a:p>
            <a:r>
              <a:rPr lang="en-US" dirty="0" smtClean="0"/>
              <a:t>Blister/Vesicant Agents</a:t>
            </a:r>
          </a:p>
          <a:p>
            <a:r>
              <a:rPr lang="en-US" dirty="0" smtClean="0"/>
              <a:t>•Health Effects ◦Vesicants</a:t>
            </a:r>
          </a:p>
          <a:p>
            <a:r>
              <a:rPr lang="en-US" dirty="0" smtClean="0"/>
              <a:t> ■Skin blisters</a:t>
            </a:r>
          </a:p>
          <a:p>
            <a:r>
              <a:rPr lang="en-US" dirty="0" smtClean="0"/>
              <a:t> ■Damage eyes, mucous membranes, respiratory tract, and internal organs</a:t>
            </a:r>
          </a:p>
          <a:p>
            <a:r>
              <a:rPr lang="en-US" dirty="0" smtClean="0"/>
              <a:t> ■Initial effects rapid</a:t>
            </a:r>
          </a:p>
          <a:p>
            <a:r>
              <a:rPr lang="en-US" dirty="0" smtClean="0"/>
              <a:t> </a:t>
            </a:r>
          </a:p>
          <a:p>
            <a:r>
              <a:rPr lang="en-US" dirty="0" smtClean="0"/>
              <a:t>◦Mustard agents</a:t>
            </a:r>
          </a:p>
          <a:p>
            <a:r>
              <a:rPr lang="en-US" dirty="0" smtClean="0"/>
              <a:t> ■Destroy different substances within cells of living tissue</a:t>
            </a:r>
          </a:p>
          <a:p>
            <a:r>
              <a:rPr lang="en-US" dirty="0" smtClean="0"/>
              <a:t> ■Initial effects occur 12 to 24 hours after exposure.</a:t>
            </a:r>
          </a:p>
          <a:p>
            <a:r>
              <a:rPr lang="en-US" dirty="0" smtClean="0"/>
              <a:t> </a:t>
            </a:r>
          </a:p>
          <a:p>
            <a:r>
              <a:rPr lang="en-US" dirty="0" smtClean="0"/>
              <a:t>◦Symptoms variable</a:t>
            </a:r>
          </a:p>
          <a:p>
            <a:r>
              <a:rPr lang="en-US" dirty="0" smtClean="0"/>
              <a:t> ◦Acute mortality low</a:t>
            </a:r>
          </a:p>
          <a:p>
            <a:r>
              <a:rPr lang="en-US" dirty="0" smtClean="0"/>
              <a:t> ◦Death can occur from complications after lung injury.</a:t>
            </a:r>
          </a:p>
          <a:p>
            <a:r>
              <a:rPr lang="en-US" dirty="0" smtClean="0"/>
              <a:t> </a:t>
            </a:r>
          </a:p>
          <a:p>
            <a:r>
              <a:rPr lang="en-US" dirty="0" smtClean="0"/>
              <a:t>•Agents Include ◦Lewisite (L)</a:t>
            </a:r>
          </a:p>
          <a:p>
            <a:r>
              <a:rPr lang="en-US" dirty="0" smtClean="0"/>
              <a:t> ◦Mustard-Lewisite (HL)</a:t>
            </a:r>
          </a:p>
          <a:p>
            <a:r>
              <a:rPr lang="en-US" dirty="0" smtClean="0"/>
              <a:t> ◦Nitrogen mustards (HN-1, HN-2, HN-3)</a:t>
            </a:r>
          </a:p>
          <a:p>
            <a:r>
              <a:rPr lang="en-US" dirty="0" smtClean="0"/>
              <a:t> ◦Phosgene </a:t>
            </a:r>
            <a:r>
              <a:rPr lang="en-US" dirty="0" err="1" smtClean="0"/>
              <a:t>oxime</a:t>
            </a:r>
            <a:r>
              <a:rPr lang="en-US" dirty="0" smtClean="0"/>
              <a:t> (CX)</a:t>
            </a:r>
          </a:p>
          <a:p>
            <a:r>
              <a:rPr lang="en-US" dirty="0" smtClean="0"/>
              <a:t> ◦Sulfur mustards ( H, HD, HT)</a:t>
            </a:r>
          </a:p>
          <a:p>
            <a:r>
              <a:rPr lang="en-US" dirty="0" smtClean="0"/>
              <a:t> </a:t>
            </a:r>
          </a:p>
          <a:p>
            <a:endParaRPr lang="en-US" dirty="0" smtClean="0"/>
          </a:p>
          <a:p>
            <a:endParaRPr lang="en-US" dirty="0" smtClean="0"/>
          </a:p>
          <a:p>
            <a:r>
              <a:rPr lang="en-US" dirty="0" smtClean="0"/>
              <a:t>Blood Agents--  They inhibit the ability of blood cells to </a:t>
            </a:r>
            <a:r>
              <a:rPr lang="en-US" dirty="0" err="1" smtClean="0"/>
              <a:t>utilise</a:t>
            </a:r>
            <a:r>
              <a:rPr lang="en-US" dirty="0" smtClean="0"/>
              <a:t> and transfer oxygen. Thus, blood agents are poisons that effectively cause the body to suffocate.</a:t>
            </a:r>
          </a:p>
          <a:p>
            <a:r>
              <a:rPr lang="en-US" dirty="0" smtClean="0"/>
              <a:t>•Health Effects ◦Highly volatile</a:t>
            </a:r>
          </a:p>
          <a:p>
            <a:r>
              <a:rPr lang="en-US" dirty="0" smtClean="0"/>
              <a:t>◦Rapidly acting</a:t>
            </a:r>
          </a:p>
          <a:p>
            <a:r>
              <a:rPr lang="en-US" dirty="0" smtClean="0"/>
              <a:t>◦seizures</a:t>
            </a:r>
          </a:p>
          <a:p>
            <a:r>
              <a:rPr lang="en-US" dirty="0" smtClean="0"/>
              <a:t>◦respiratory failure</a:t>
            </a:r>
          </a:p>
          <a:p>
            <a:r>
              <a:rPr lang="en-US" dirty="0" smtClean="0"/>
              <a:t>◦cardiac arrest</a:t>
            </a:r>
          </a:p>
          <a:p>
            <a:r>
              <a:rPr lang="en-US" dirty="0" smtClean="0"/>
              <a:t> </a:t>
            </a:r>
          </a:p>
          <a:p>
            <a:r>
              <a:rPr lang="en-US" dirty="0" smtClean="0"/>
              <a:t>•Agents Include ◦Cyanogen chloride (CK)</a:t>
            </a:r>
          </a:p>
          <a:p>
            <a:r>
              <a:rPr lang="en-US" dirty="0" smtClean="0"/>
              <a:t> ◦Hydrogen cyanide (AC)</a:t>
            </a:r>
          </a:p>
          <a:p>
            <a:r>
              <a:rPr lang="en-US" dirty="0" smtClean="0"/>
              <a:t> </a:t>
            </a:r>
          </a:p>
          <a:p>
            <a:endParaRPr lang="en-US" dirty="0" smtClean="0"/>
          </a:p>
          <a:p>
            <a:endParaRPr lang="en-US" dirty="0" smtClean="0"/>
          </a:p>
          <a:p>
            <a:r>
              <a:rPr lang="en-US" dirty="0" smtClean="0"/>
              <a:t>Pulmonary Agents</a:t>
            </a:r>
          </a:p>
          <a:p>
            <a:r>
              <a:rPr lang="en-US" dirty="0" smtClean="0"/>
              <a:t>•Health Effects ◦Liquids dispersed in gas form</a:t>
            </a:r>
          </a:p>
          <a:p>
            <a:r>
              <a:rPr lang="en-US" dirty="0" smtClean="0"/>
              <a:t>◦Damage the respiratory tract and cause severe pulmonary edema in about four hours, leading to eventual death. Effects are variable</a:t>
            </a:r>
          </a:p>
          <a:p>
            <a:r>
              <a:rPr lang="en-US" dirty="0" smtClean="0"/>
              <a:t>◦Rapid or delayed depending on the specific agent.</a:t>
            </a:r>
          </a:p>
          <a:p>
            <a:r>
              <a:rPr lang="en-US" dirty="0" smtClean="0"/>
              <a:t> </a:t>
            </a:r>
          </a:p>
          <a:p>
            <a:r>
              <a:rPr lang="en-US" dirty="0" smtClean="0"/>
              <a:t>•Agents Include ◦Chlorine</a:t>
            </a:r>
          </a:p>
          <a:p>
            <a:r>
              <a:rPr lang="en-US" dirty="0" smtClean="0"/>
              <a:t> ◦Chloropicrin (PS)</a:t>
            </a:r>
          </a:p>
          <a:p>
            <a:r>
              <a:rPr lang="en-US" dirty="0" smtClean="0"/>
              <a:t> ◦Diphosgene (DP)</a:t>
            </a:r>
          </a:p>
          <a:p>
            <a:r>
              <a:rPr lang="en-US" dirty="0" smtClean="0"/>
              <a:t> ◦Phosgene (CG)</a:t>
            </a:r>
            <a:endParaRPr lang="en-US" dirty="0"/>
          </a:p>
        </p:txBody>
      </p:sp>
      <p:sp>
        <p:nvSpPr>
          <p:cNvPr id="4" name="Slide Number Placeholder 3"/>
          <p:cNvSpPr>
            <a:spLocks noGrp="1"/>
          </p:cNvSpPr>
          <p:nvPr>
            <p:ph type="sldNum" sz="quarter" idx="10"/>
          </p:nvPr>
        </p:nvSpPr>
        <p:spPr/>
        <p:txBody>
          <a:bodyPr/>
          <a:lstStyle/>
          <a:p>
            <a:fld id="{FF71204C-40DE-4B3E-81A6-4D6504925778}" type="slidenum">
              <a:rPr lang="en-US" smtClean="0"/>
              <a:t>16</a:t>
            </a:fld>
            <a:endParaRPr lang="en-US"/>
          </a:p>
        </p:txBody>
      </p:sp>
    </p:spTree>
    <p:extLst>
      <p:ext uri="{BB962C8B-B14F-4D97-AF65-F5344CB8AC3E}">
        <p14:creationId xmlns:p14="http://schemas.microsoft.com/office/powerpoint/2010/main" val="3220046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Mubtakkar</a:t>
            </a:r>
            <a:endParaRPr lang="en-US" dirty="0" smtClean="0"/>
          </a:p>
          <a:p>
            <a:endParaRPr lang="en-US" dirty="0" smtClean="0"/>
          </a:p>
          <a:p>
            <a:r>
              <a:rPr lang="en-US" sz="1200" kern="1200" dirty="0" err="1" smtClean="0">
                <a:solidFill>
                  <a:schemeClr val="tx1"/>
                </a:solidFill>
                <a:latin typeface="+mn-lt"/>
                <a:ea typeface="+mn-ea"/>
                <a:cs typeface="+mn-cs"/>
              </a:rPr>
              <a:t>Suskind</a:t>
            </a:r>
            <a:r>
              <a:rPr lang="en-US" sz="1200" kern="1200" dirty="0" smtClean="0">
                <a:solidFill>
                  <a:schemeClr val="tx1"/>
                </a:solidFill>
                <a:latin typeface="+mn-lt"/>
                <a:ea typeface="+mn-ea"/>
                <a:cs typeface="+mn-cs"/>
              </a:rPr>
              <a:t> details the discovery and potential of an al-</a:t>
            </a:r>
            <a:r>
              <a:rPr lang="en-US" sz="1200" kern="1200" dirty="0" err="1" smtClean="0">
                <a:solidFill>
                  <a:schemeClr val="tx1"/>
                </a:solidFill>
                <a:latin typeface="+mn-lt"/>
                <a:ea typeface="+mn-ea"/>
                <a:cs typeface="+mn-cs"/>
              </a:rPr>
              <a:t>Mubtakkar</a:t>
            </a:r>
            <a:r>
              <a:rPr lang="en-US" sz="1200" kern="1200" dirty="0" smtClean="0">
                <a:solidFill>
                  <a:schemeClr val="tx1"/>
                </a:solidFill>
                <a:latin typeface="+mn-lt"/>
                <a:ea typeface="+mn-ea"/>
                <a:cs typeface="+mn-cs"/>
              </a:rPr>
              <a:t> hydrogen cyanide dispersal device in sobering detail. He writes: </a:t>
            </a:r>
          </a:p>
          <a:p>
            <a:r>
              <a:rPr lang="en-US" sz="1200" kern="1200" dirty="0" smtClean="0">
                <a:solidFill>
                  <a:schemeClr val="tx1"/>
                </a:solidFill>
                <a:latin typeface="+mn-lt"/>
                <a:ea typeface="+mn-ea"/>
                <a:cs typeface="+mn-cs"/>
              </a:rPr>
              <a:t>"[A joint Saudi-US counterterrorist unit] found it [in a jihadist apartment in Saudi Arabia]: plans for construction of a device called a </a:t>
            </a:r>
            <a:r>
              <a:rPr lang="en-US" sz="1200" kern="1200" dirty="0" err="1" smtClean="0">
                <a:solidFill>
                  <a:schemeClr val="tx1"/>
                </a:solidFill>
                <a:latin typeface="+mn-lt"/>
                <a:ea typeface="+mn-ea"/>
                <a:cs typeface="+mn-cs"/>
              </a:rPr>
              <a:t>mubtakkar</a:t>
            </a:r>
            <a:r>
              <a:rPr lang="en-US" sz="1200" kern="1200" dirty="0" smtClean="0">
                <a:solidFill>
                  <a:schemeClr val="tx1"/>
                </a:solidFill>
                <a:latin typeface="+mn-lt"/>
                <a:ea typeface="+mn-ea"/>
                <a:cs typeface="+mn-cs"/>
              </a:rPr>
              <a:t>. It is a fearful thing, and quite real....a delivery system for a widely available combination of chemicals--sodium cyanide, which is used as rat poison and metal cleanser, and hydrogen, which is everywhere. The combination of the two creates hydrogen cyanide, a colorless, highly volatile liquid that is soluble and stable in water. It has a faint odor, like peach kernels or bitter almonds. When it is turned into gas and inhaled, it is lethal. For years, figuring out how to deliver this combination of chemicals as a gas has been something of a holy grail for terrorists....</a:t>
            </a:r>
            <a:r>
              <a:rPr lang="en-US" sz="1200" kern="1200" dirty="0" err="1" smtClean="0">
                <a:solidFill>
                  <a:schemeClr val="tx1"/>
                </a:solidFill>
                <a:latin typeface="+mn-lt"/>
                <a:ea typeface="+mn-ea"/>
                <a:cs typeface="+mn-cs"/>
              </a:rPr>
              <a:t>Mubtakkar</a:t>
            </a:r>
            <a:r>
              <a:rPr lang="en-US" sz="1200" kern="1200" dirty="0" smtClean="0">
                <a:solidFill>
                  <a:schemeClr val="tx1"/>
                </a:solidFill>
                <a:latin typeface="+mn-lt"/>
                <a:ea typeface="+mn-ea"/>
                <a:cs typeface="+mn-cs"/>
              </a:rPr>
              <a:t> means "invention" in Arabic, "the initiative" in Farsi. The device is a bit of both. It's a canister with two interior containers: sodium cyanide is in one; a hydrogen product, like hydrochloric acid, in the other; and a fuse breaks the seal between them. The fuse can be activated remotely--as bombs are triggered by cell phones--breaking the seal, creating the gas, which is then released. Hydrogen cyanide gas is a blood agent, which means it poisons cells by preventing them from being able to utilize oxygen carried in the blood.</a:t>
            </a:r>
          </a:p>
          <a:p>
            <a:endParaRPr lang="en-US" dirty="0"/>
          </a:p>
        </p:txBody>
      </p:sp>
      <p:sp>
        <p:nvSpPr>
          <p:cNvPr id="4" name="Slide Number Placeholder 3"/>
          <p:cNvSpPr>
            <a:spLocks noGrp="1"/>
          </p:cNvSpPr>
          <p:nvPr>
            <p:ph type="sldNum" sz="quarter" idx="10"/>
          </p:nvPr>
        </p:nvSpPr>
        <p:spPr/>
        <p:txBody>
          <a:bodyPr/>
          <a:lstStyle/>
          <a:p>
            <a:fld id="{FF71204C-40DE-4B3E-81A6-4D6504925778}" type="slidenum">
              <a:rPr lang="en-US" smtClean="0"/>
              <a:t>17</a:t>
            </a:fld>
            <a:endParaRPr lang="en-US"/>
          </a:p>
        </p:txBody>
      </p:sp>
    </p:spTree>
    <p:extLst>
      <p:ext uri="{BB962C8B-B14F-4D97-AF65-F5344CB8AC3E}">
        <p14:creationId xmlns:p14="http://schemas.microsoft.com/office/powerpoint/2010/main" val="4211895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52E3C2-8389-4D03-BC5E-DCF1E6FE7F00}" type="slidenum">
              <a:rPr lang="en-US" smtClean="0"/>
              <a:t>18</a:t>
            </a:fld>
            <a:endParaRPr lang="en-US"/>
          </a:p>
        </p:txBody>
      </p:sp>
    </p:spTree>
    <p:extLst>
      <p:ext uri="{BB962C8B-B14F-4D97-AF65-F5344CB8AC3E}">
        <p14:creationId xmlns:p14="http://schemas.microsoft.com/office/powerpoint/2010/main" val="3534611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71204C-40DE-4B3E-81A6-4D6504925778}" type="slidenum">
              <a:rPr lang="en-US" smtClean="0"/>
              <a:t>19</a:t>
            </a:fld>
            <a:endParaRPr lang="en-US"/>
          </a:p>
        </p:txBody>
      </p:sp>
    </p:spTree>
    <p:extLst>
      <p:ext uri="{BB962C8B-B14F-4D97-AF65-F5344CB8AC3E}">
        <p14:creationId xmlns:p14="http://schemas.microsoft.com/office/powerpoint/2010/main" val="3518723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71204C-40DE-4B3E-81A6-4D6504925778}" type="slidenum">
              <a:rPr lang="en-US" smtClean="0"/>
              <a:t>2</a:t>
            </a:fld>
            <a:endParaRPr lang="en-US"/>
          </a:p>
        </p:txBody>
      </p:sp>
    </p:spTree>
    <p:extLst>
      <p:ext uri="{BB962C8B-B14F-4D97-AF65-F5344CB8AC3E}">
        <p14:creationId xmlns:p14="http://schemas.microsoft.com/office/powerpoint/2010/main" val="3096749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Accelerometer, IST corporation</a:t>
            </a:r>
          </a:p>
          <a:p>
            <a:r>
              <a:rPr lang="en-US" dirty="0" smtClean="0"/>
              <a:t>Liquid</a:t>
            </a:r>
            <a:r>
              <a:rPr lang="en-US" baseline="0" dirty="0" smtClean="0"/>
              <a:t> propellant injector plate, Boeing</a:t>
            </a:r>
          </a:p>
          <a:p>
            <a:r>
              <a:rPr lang="en-US" baseline="0" dirty="0" smtClean="0"/>
              <a:t>SCUD missile servo valve</a:t>
            </a:r>
            <a:endParaRPr lang="en-US" dirty="0"/>
          </a:p>
        </p:txBody>
      </p:sp>
      <p:sp>
        <p:nvSpPr>
          <p:cNvPr id="4" name="Slide Number Placeholder 3"/>
          <p:cNvSpPr>
            <a:spLocks noGrp="1"/>
          </p:cNvSpPr>
          <p:nvPr>
            <p:ph type="sldNum" sz="quarter" idx="10"/>
          </p:nvPr>
        </p:nvSpPr>
        <p:spPr/>
        <p:txBody>
          <a:bodyPr/>
          <a:lstStyle/>
          <a:p>
            <a:fld id="{FF71204C-40DE-4B3E-81A6-4D6504925778}" type="slidenum">
              <a:rPr lang="en-US" smtClean="0"/>
              <a:t>20</a:t>
            </a:fld>
            <a:endParaRPr lang="en-US"/>
          </a:p>
        </p:txBody>
      </p:sp>
    </p:spTree>
    <p:extLst>
      <p:ext uri="{BB962C8B-B14F-4D97-AF65-F5344CB8AC3E}">
        <p14:creationId xmlns:p14="http://schemas.microsoft.com/office/powerpoint/2010/main" val="3027705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1961 Cartoon</a:t>
            </a:r>
          </a:p>
          <a:p>
            <a:endParaRPr lang="en-US" dirty="0" smtClean="0"/>
          </a:p>
          <a:p>
            <a:r>
              <a:rPr lang="en-US" dirty="0" smtClean="0"/>
              <a:t>South</a:t>
            </a:r>
            <a:r>
              <a:rPr lang="en-US" baseline="0" dirty="0" smtClean="0"/>
              <a:t> Africa joined NPT in 1991.</a:t>
            </a:r>
            <a:endParaRPr lang="en-US" dirty="0"/>
          </a:p>
        </p:txBody>
      </p:sp>
      <p:sp>
        <p:nvSpPr>
          <p:cNvPr id="4" name="Slide Number Placeholder 3"/>
          <p:cNvSpPr>
            <a:spLocks noGrp="1"/>
          </p:cNvSpPr>
          <p:nvPr>
            <p:ph type="sldNum" sz="quarter" idx="10"/>
          </p:nvPr>
        </p:nvSpPr>
        <p:spPr/>
        <p:txBody>
          <a:bodyPr/>
          <a:lstStyle/>
          <a:p>
            <a:fld id="{FF71204C-40DE-4B3E-81A6-4D6504925778}" type="slidenum">
              <a:rPr lang="en-US" smtClean="0"/>
              <a:t>21</a:t>
            </a:fld>
            <a:endParaRPr lang="en-US"/>
          </a:p>
        </p:txBody>
      </p:sp>
    </p:spTree>
    <p:extLst>
      <p:ext uri="{BB962C8B-B14F-4D97-AF65-F5344CB8AC3E}">
        <p14:creationId xmlns:p14="http://schemas.microsoft.com/office/powerpoint/2010/main" val="1172754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71204C-40DE-4B3E-81A6-4D6504925778}" type="slidenum">
              <a:rPr lang="en-US" smtClean="0"/>
              <a:t>22</a:t>
            </a:fld>
            <a:endParaRPr lang="en-US"/>
          </a:p>
        </p:txBody>
      </p:sp>
    </p:spTree>
    <p:extLst>
      <p:ext uri="{BB962C8B-B14F-4D97-AF65-F5344CB8AC3E}">
        <p14:creationId xmlns:p14="http://schemas.microsoft.com/office/powerpoint/2010/main" val="2418154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52E3C2-8389-4D03-BC5E-DCF1E6FE7F00}" type="slidenum">
              <a:rPr lang="en-US" smtClean="0"/>
              <a:t>23</a:t>
            </a:fld>
            <a:endParaRPr lang="en-US"/>
          </a:p>
        </p:txBody>
      </p:sp>
    </p:spTree>
    <p:extLst>
      <p:ext uri="{BB962C8B-B14F-4D97-AF65-F5344CB8AC3E}">
        <p14:creationId xmlns:p14="http://schemas.microsoft.com/office/powerpoint/2010/main" val="850439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someone:  1540, PSI</a:t>
            </a:r>
            <a:endParaRPr lang="en-US" dirty="0"/>
          </a:p>
        </p:txBody>
      </p:sp>
      <p:sp>
        <p:nvSpPr>
          <p:cNvPr id="4" name="Slide Number Placeholder 3"/>
          <p:cNvSpPr>
            <a:spLocks noGrp="1"/>
          </p:cNvSpPr>
          <p:nvPr>
            <p:ph type="sldNum" sz="quarter" idx="10"/>
          </p:nvPr>
        </p:nvSpPr>
        <p:spPr/>
        <p:txBody>
          <a:bodyPr/>
          <a:lstStyle/>
          <a:p>
            <a:fld id="{FF71204C-40DE-4B3E-81A6-4D6504925778}" type="slidenum">
              <a:rPr lang="en-US" smtClean="0"/>
              <a:t>24</a:t>
            </a:fld>
            <a:endParaRPr lang="en-US"/>
          </a:p>
        </p:txBody>
      </p:sp>
    </p:spTree>
    <p:extLst>
      <p:ext uri="{BB962C8B-B14F-4D97-AF65-F5344CB8AC3E}">
        <p14:creationId xmlns:p14="http://schemas.microsoft.com/office/powerpoint/2010/main" val="2158790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problem is WMD doesn’t usually come preassembled.</a:t>
            </a:r>
          </a:p>
          <a:p>
            <a:r>
              <a:rPr lang="en-US" dirty="0" smtClean="0"/>
              <a:t>Pathway model</a:t>
            </a:r>
            <a:r>
              <a:rPr lang="en-US" baseline="0" dirty="0" smtClean="0"/>
              <a:t> comes from Andrew Dolan and the ICP Program</a:t>
            </a:r>
            <a:endParaRPr lang="en-US" dirty="0"/>
          </a:p>
        </p:txBody>
      </p:sp>
      <p:sp>
        <p:nvSpPr>
          <p:cNvPr id="4" name="Slide Number Placeholder 3"/>
          <p:cNvSpPr>
            <a:spLocks noGrp="1"/>
          </p:cNvSpPr>
          <p:nvPr>
            <p:ph type="sldNum" sz="quarter" idx="10"/>
          </p:nvPr>
        </p:nvSpPr>
        <p:spPr/>
        <p:txBody>
          <a:bodyPr/>
          <a:lstStyle/>
          <a:p>
            <a:fld id="{FF71204C-40DE-4B3E-81A6-4D6504925778}" type="slidenum">
              <a:rPr lang="en-US" smtClean="0"/>
              <a:t>25</a:t>
            </a:fld>
            <a:endParaRPr lang="en-US"/>
          </a:p>
        </p:txBody>
      </p:sp>
    </p:spTree>
    <p:extLst>
      <p:ext uri="{BB962C8B-B14F-4D97-AF65-F5344CB8AC3E}">
        <p14:creationId xmlns:p14="http://schemas.microsoft.com/office/powerpoint/2010/main" val="1592483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52E3C2-8389-4D03-BC5E-DCF1E6FE7F00}" type="slidenum">
              <a:rPr lang="en-US" smtClean="0"/>
              <a:t>26</a:t>
            </a:fld>
            <a:endParaRPr lang="en-US"/>
          </a:p>
        </p:txBody>
      </p:sp>
    </p:spTree>
    <p:extLst>
      <p:ext uri="{BB962C8B-B14F-4D97-AF65-F5344CB8AC3E}">
        <p14:creationId xmlns:p14="http://schemas.microsoft.com/office/powerpoint/2010/main" val="4003119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71204C-40DE-4B3E-81A6-4D6504925778}" type="slidenum">
              <a:rPr lang="en-US" smtClean="0"/>
              <a:t>27</a:t>
            </a:fld>
            <a:endParaRPr lang="en-US"/>
          </a:p>
        </p:txBody>
      </p:sp>
    </p:spTree>
    <p:extLst>
      <p:ext uri="{BB962C8B-B14F-4D97-AF65-F5344CB8AC3E}">
        <p14:creationId xmlns:p14="http://schemas.microsoft.com/office/powerpoint/2010/main" val="4083271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Military:  US Joint Staff Definition</a:t>
            </a:r>
          </a:p>
          <a:p>
            <a:r>
              <a:rPr lang="en-US" dirty="0" smtClean="0"/>
              <a:t>Legal:  18 USC § 2332a - Use of weapons of mass destruction</a:t>
            </a:r>
          </a:p>
          <a:p>
            <a:r>
              <a:rPr lang="en-US" dirty="0" smtClean="0"/>
              <a:t>Procedural:  UNSCR 687 (Iraq)</a:t>
            </a:r>
            <a:endParaRPr lang="en-US" dirty="0"/>
          </a:p>
        </p:txBody>
      </p:sp>
      <p:sp>
        <p:nvSpPr>
          <p:cNvPr id="4" name="Slide Number Placeholder 3"/>
          <p:cNvSpPr>
            <a:spLocks noGrp="1"/>
          </p:cNvSpPr>
          <p:nvPr>
            <p:ph type="sldNum" sz="quarter" idx="10"/>
          </p:nvPr>
        </p:nvSpPr>
        <p:spPr/>
        <p:txBody>
          <a:bodyPr/>
          <a:lstStyle/>
          <a:p>
            <a:fld id="{FF71204C-40DE-4B3E-81A6-4D6504925778}" type="slidenum">
              <a:rPr lang="en-US" smtClean="0"/>
              <a:t>3</a:t>
            </a:fld>
            <a:endParaRPr lang="en-US"/>
          </a:p>
        </p:txBody>
      </p:sp>
    </p:spTree>
    <p:extLst>
      <p:ext uri="{BB962C8B-B14F-4D97-AF65-F5344CB8AC3E}">
        <p14:creationId xmlns:p14="http://schemas.microsoft.com/office/powerpoint/2010/main" val="2541180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71204C-40DE-4B3E-81A6-4D6504925778}" type="slidenum">
              <a:rPr lang="en-US" smtClean="0"/>
              <a:t>4</a:t>
            </a:fld>
            <a:endParaRPr lang="en-US"/>
          </a:p>
        </p:txBody>
      </p:sp>
    </p:spTree>
    <p:extLst>
      <p:ext uri="{BB962C8B-B14F-4D97-AF65-F5344CB8AC3E}">
        <p14:creationId xmlns:p14="http://schemas.microsoft.com/office/powerpoint/2010/main" val="2932508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71204C-40DE-4B3E-81A6-4D6504925778}" type="slidenum">
              <a:rPr lang="en-US" smtClean="0"/>
              <a:t>5</a:t>
            </a:fld>
            <a:endParaRPr lang="en-US"/>
          </a:p>
        </p:txBody>
      </p:sp>
    </p:spTree>
    <p:extLst>
      <p:ext uri="{BB962C8B-B14F-4D97-AF65-F5344CB8AC3E}">
        <p14:creationId xmlns:p14="http://schemas.microsoft.com/office/powerpoint/2010/main" val="4267983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effectLst/>
              </a:rPr>
              <a:t>A uranium-235 atom absorbs a neutron, and fissions into two new atoms (fission fragments), releasing three new neutrons and some binding energy.</a:t>
            </a:r>
          </a:p>
          <a:p>
            <a:pPr rtl="0"/>
            <a:r>
              <a:rPr lang="en-US" dirty="0" smtClean="0">
                <a:effectLst/>
              </a:rPr>
              <a:t>One of those neutrons is absorbed by an atom of uranium-238, and does not continue the reaction. Another neutron is simply lost and does not collide with anything, also not continuing the reaction. However one neutron does collide with an atom of uranium-235, which then fissions and releases two neutrons and some binding energy.</a:t>
            </a:r>
          </a:p>
          <a:p>
            <a:pPr rtl="0"/>
            <a:r>
              <a:rPr lang="en-US" dirty="0" smtClean="0">
                <a:effectLst/>
              </a:rPr>
              <a:t>Both of those neutrons collide with uranium-235 atoms, each of which fission and release between one and three neutrons, and so on.</a:t>
            </a:r>
          </a:p>
          <a:p>
            <a:endParaRPr lang="en-US" dirty="0"/>
          </a:p>
        </p:txBody>
      </p:sp>
      <p:sp>
        <p:nvSpPr>
          <p:cNvPr id="4" name="Slide Number Placeholder 3"/>
          <p:cNvSpPr>
            <a:spLocks noGrp="1"/>
          </p:cNvSpPr>
          <p:nvPr>
            <p:ph type="sldNum" sz="quarter" idx="10"/>
          </p:nvPr>
        </p:nvSpPr>
        <p:spPr/>
        <p:txBody>
          <a:bodyPr/>
          <a:lstStyle/>
          <a:p>
            <a:fld id="{FF71204C-40DE-4B3E-81A6-4D6504925778}" type="slidenum">
              <a:rPr lang="en-US" smtClean="0"/>
              <a:t>6</a:t>
            </a:fld>
            <a:endParaRPr lang="en-US"/>
          </a:p>
        </p:txBody>
      </p:sp>
    </p:spTree>
    <p:extLst>
      <p:ext uri="{BB962C8B-B14F-4D97-AF65-F5344CB8AC3E}">
        <p14:creationId xmlns:p14="http://schemas.microsoft.com/office/powerpoint/2010/main" val="96633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71204C-40DE-4B3E-81A6-4D6504925778}" type="slidenum">
              <a:rPr lang="en-US" smtClean="0"/>
              <a:t>7</a:t>
            </a:fld>
            <a:endParaRPr lang="en-US"/>
          </a:p>
        </p:txBody>
      </p:sp>
    </p:spTree>
    <p:extLst>
      <p:ext uri="{BB962C8B-B14F-4D97-AF65-F5344CB8AC3E}">
        <p14:creationId xmlns:p14="http://schemas.microsoft.com/office/powerpoint/2010/main" val="2437806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71204C-40DE-4B3E-81A6-4D6504925778}" type="slidenum">
              <a:rPr lang="en-US" smtClean="0"/>
              <a:t>8</a:t>
            </a:fld>
            <a:endParaRPr lang="en-US"/>
          </a:p>
        </p:txBody>
      </p:sp>
    </p:spTree>
    <p:extLst>
      <p:ext uri="{BB962C8B-B14F-4D97-AF65-F5344CB8AC3E}">
        <p14:creationId xmlns:p14="http://schemas.microsoft.com/office/powerpoint/2010/main" val="1798108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20,500</a:t>
            </a:r>
            <a:r>
              <a:rPr lang="en-US" baseline="0" dirty="0" smtClean="0"/>
              <a:t> warheads according to the Federation of American Scientists.</a:t>
            </a:r>
            <a:endParaRPr lang="en-US" dirty="0"/>
          </a:p>
        </p:txBody>
      </p:sp>
      <p:sp>
        <p:nvSpPr>
          <p:cNvPr id="4" name="Slide Number Placeholder 3"/>
          <p:cNvSpPr>
            <a:spLocks noGrp="1"/>
          </p:cNvSpPr>
          <p:nvPr>
            <p:ph type="sldNum" sz="quarter" idx="10"/>
          </p:nvPr>
        </p:nvSpPr>
        <p:spPr/>
        <p:txBody>
          <a:bodyPr/>
          <a:lstStyle/>
          <a:p>
            <a:fld id="{FF71204C-40DE-4B3E-81A6-4D6504925778}" type="slidenum">
              <a:rPr lang="en-US" smtClean="0"/>
              <a:t>9</a:t>
            </a:fld>
            <a:endParaRPr lang="en-US"/>
          </a:p>
        </p:txBody>
      </p:sp>
    </p:spTree>
    <p:extLst>
      <p:ext uri="{BB962C8B-B14F-4D97-AF65-F5344CB8AC3E}">
        <p14:creationId xmlns:p14="http://schemas.microsoft.com/office/powerpoint/2010/main" val="3745549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1259889" y="457200"/>
            <a:ext cx="6512511" cy="1143000"/>
          </a:xfrm>
          <a:prstGeom prst="rect">
            <a:avLst/>
          </a:prstGeom>
        </p:spPr>
        <p:txBody>
          <a:bodyPr/>
          <a:lstStyle>
            <a:lvl1pPr>
              <a:defRPr>
                <a:solidFill>
                  <a:schemeClr val="tx2">
                    <a:lumMod val="90000"/>
                    <a:lumOff val="10000"/>
                  </a:schemeClr>
                </a:solidFill>
                <a:latin typeface="Lucida Sans" pitchFamily="34" charset="0"/>
              </a:defRPr>
            </a:lvl1pPr>
          </a:lstStyle>
          <a:p>
            <a:r>
              <a:rPr lang="en-US" dirty="0" smtClean="0"/>
              <a:t>Click to edit Master title style</a:t>
            </a:r>
            <a:endParaRPr lang="en-US" dirty="0"/>
          </a:p>
        </p:txBody>
      </p:sp>
      <p:sp>
        <p:nvSpPr>
          <p:cNvPr id="10" name="Content Placeholder 9"/>
          <p:cNvSpPr>
            <a:spLocks noGrp="1"/>
          </p:cNvSpPr>
          <p:nvPr>
            <p:ph sz="quarter" idx="13"/>
          </p:nvPr>
        </p:nvSpPr>
        <p:spPr>
          <a:xfrm>
            <a:off x="1295400" y="2286000"/>
            <a:ext cx="6400800" cy="3474720"/>
          </a:xfrm>
          <a:prstGeom prst="rect">
            <a:avLst/>
          </a:prstGeom>
        </p:spPr>
        <p:txBody>
          <a:bodyPr/>
          <a:lstStyle>
            <a:lvl1pPr>
              <a:defRPr>
                <a:solidFill>
                  <a:schemeClr val="accent1">
                    <a:lumMod val="75000"/>
                  </a:schemeClr>
                </a:solidFill>
                <a:latin typeface="Lucida Sans" pitchFamily="34" charset="0"/>
              </a:defRPr>
            </a:lvl1pPr>
            <a:lvl2pPr marL="548640" indent="-182880">
              <a:buFont typeface="Arial" pitchFamily="34" charset="0"/>
              <a:buChar char="•"/>
              <a:defRPr b="0">
                <a:solidFill>
                  <a:schemeClr val="accent1">
                    <a:lumMod val="75000"/>
                  </a:schemeClr>
                </a:solidFill>
                <a:latin typeface="Lucida Sans" pitchFamily="34" charset="0"/>
              </a:defRPr>
            </a:lvl2pPr>
            <a:lvl3pPr marL="822960" indent="-182880">
              <a:buFont typeface="Arial" pitchFamily="34" charset="0"/>
              <a:buChar char="•"/>
              <a:defRPr b="0">
                <a:solidFill>
                  <a:schemeClr val="accent1">
                    <a:lumMod val="75000"/>
                  </a:schemeClr>
                </a:solidFill>
                <a:latin typeface="Lucida Sans" pitchFamily="34" charset="0"/>
              </a:defRPr>
            </a:lvl3pPr>
            <a:lvl4pPr marL="1097280" indent="-182880">
              <a:buFont typeface="Arial" pitchFamily="34" charset="0"/>
              <a:buChar char="•"/>
              <a:defRPr b="0">
                <a:solidFill>
                  <a:schemeClr val="accent1">
                    <a:lumMod val="75000"/>
                  </a:schemeClr>
                </a:solidFill>
                <a:latin typeface="Lucida Sans" pitchFamily="34" charset="0"/>
              </a:defRPr>
            </a:lvl4pPr>
            <a:lvl5pPr marL="1389888" indent="-182880">
              <a:buFont typeface="Arial" pitchFamily="34" charset="0"/>
              <a:buChar char="•"/>
              <a:defRPr b="0">
                <a:solidFill>
                  <a:schemeClr val="accent1">
                    <a:lumMod val="75000"/>
                  </a:schemeClr>
                </a:solidFill>
                <a:latin typeface="Lucida San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EB3F07-4A6A-452A-9CF1-55272E5C77D6}" type="datetimeFigureOut">
              <a:rPr lang="en-US" smtClean="0"/>
              <a:t>1/31/2013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5DF17-611B-4132-B117-A032B7CE5C3A}" type="slidenum">
              <a:rPr lang="en-US" smtClean="0"/>
              <a:t>‹#›</a:t>
            </a:fld>
            <a:endParaRPr lang="en-US"/>
          </a:p>
        </p:txBody>
      </p:sp>
    </p:spTree>
    <p:extLst>
      <p:ext uri="{BB962C8B-B14F-4D97-AF65-F5344CB8AC3E}">
        <p14:creationId xmlns:p14="http://schemas.microsoft.com/office/powerpoint/2010/main" val="1978360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EB3F07-4A6A-452A-9CF1-55272E5C77D6}" type="datetimeFigureOut">
              <a:rPr lang="en-US" smtClean="0"/>
              <a:t>1/31/2013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25DF17-611B-4132-B117-A032B7CE5C3A}" type="slidenum">
              <a:rPr lang="en-US" smtClean="0"/>
              <a:t>‹#›</a:t>
            </a:fld>
            <a:endParaRPr lang="en-US"/>
          </a:p>
        </p:txBody>
      </p:sp>
    </p:spTree>
    <p:extLst>
      <p:ext uri="{BB962C8B-B14F-4D97-AF65-F5344CB8AC3E}">
        <p14:creationId xmlns:p14="http://schemas.microsoft.com/office/powerpoint/2010/main" val="68750927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EB3F07-4A6A-452A-9CF1-55272E5C77D6}" type="datetimeFigureOut">
              <a:rPr lang="en-US" smtClean="0"/>
              <a:t>1/31/2013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25DF17-611B-4132-B117-A032B7CE5C3A}" type="slidenum">
              <a:rPr lang="en-US" smtClean="0"/>
              <a:t>‹#›</a:t>
            </a:fld>
            <a:endParaRPr lang="en-US"/>
          </a:p>
        </p:txBody>
      </p:sp>
    </p:spTree>
    <p:extLst>
      <p:ext uri="{BB962C8B-B14F-4D97-AF65-F5344CB8AC3E}">
        <p14:creationId xmlns:p14="http://schemas.microsoft.com/office/powerpoint/2010/main" val="151984289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EB3F07-4A6A-452A-9CF1-55272E5C77D6}" type="datetimeFigureOut">
              <a:rPr lang="en-US" smtClean="0"/>
              <a:t>1/31/2013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25DF17-611B-4132-B117-A032B7CE5C3A}" type="slidenum">
              <a:rPr lang="en-US" smtClean="0"/>
              <a:t>‹#›</a:t>
            </a:fld>
            <a:endParaRPr lang="en-US"/>
          </a:p>
        </p:txBody>
      </p:sp>
    </p:spTree>
    <p:extLst>
      <p:ext uri="{BB962C8B-B14F-4D97-AF65-F5344CB8AC3E}">
        <p14:creationId xmlns:p14="http://schemas.microsoft.com/office/powerpoint/2010/main" val="228514119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EB3F07-4A6A-452A-9CF1-55272E5C77D6}" type="datetimeFigureOut">
              <a:rPr lang="en-US" smtClean="0"/>
              <a:t>1/31/2013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5DF17-611B-4132-B117-A032B7CE5C3A}" type="slidenum">
              <a:rPr lang="en-US" smtClean="0"/>
              <a:t>‹#›</a:t>
            </a:fld>
            <a:endParaRPr lang="en-US"/>
          </a:p>
        </p:txBody>
      </p:sp>
    </p:spTree>
    <p:extLst>
      <p:ext uri="{BB962C8B-B14F-4D97-AF65-F5344CB8AC3E}">
        <p14:creationId xmlns:p14="http://schemas.microsoft.com/office/powerpoint/2010/main" val="21218764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EB3F07-4A6A-452A-9CF1-55272E5C77D6}" type="datetimeFigureOut">
              <a:rPr lang="en-US" smtClean="0"/>
              <a:t>1/31/2013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5DF17-611B-4132-B117-A032B7CE5C3A}" type="slidenum">
              <a:rPr lang="en-US" smtClean="0"/>
              <a:t>‹#›</a:t>
            </a:fld>
            <a:endParaRPr lang="en-US"/>
          </a:p>
        </p:txBody>
      </p:sp>
    </p:spTree>
    <p:extLst>
      <p:ext uri="{BB962C8B-B14F-4D97-AF65-F5344CB8AC3E}">
        <p14:creationId xmlns:p14="http://schemas.microsoft.com/office/powerpoint/2010/main" val="94165403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EB3F07-4A6A-452A-9CF1-55272E5C77D6}" type="datetimeFigureOut">
              <a:rPr lang="en-US" smtClean="0"/>
              <a:t>1/31/2013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5DF17-611B-4132-B117-A032B7CE5C3A}" type="slidenum">
              <a:rPr lang="en-US" smtClean="0"/>
              <a:t>‹#›</a:t>
            </a:fld>
            <a:endParaRPr lang="en-US"/>
          </a:p>
        </p:txBody>
      </p:sp>
    </p:spTree>
    <p:extLst>
      <p:ext uri="{BB962C8B-B14F-4D97-AF65-F5344CB8AC3E}">
        <p14:creationId xmlns:p14="http://schemas.microsoft.com/office/powerpoint/2010/main" val="299044237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EB3F07-4A6A-452A-9CF1-55272E5C77D6}" type="datetimeFigureOut">
              <a:rPr lang="en-US" smtClean="0"/>
              <a:t>1/31/2013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5DF17-611B-4132-B117-A032B7CE5C3A}" type="slidenum">
              <a:rPr lang="en-US" smtClean="0"/>
              <a:t>‹#›</a:t>
            </a:fld>
            <a:endParaRPr lang="en-US"/>
          </a:p>
        </p:txBody>
      </p:sp>
    </p:spTree>
    <p:extLst>
      <p:ext uri="{BB962C8B-B14F-4D97-AF65-F5344CB8AC3E}">
        <p14:creationId xmlns:p14="http://schemas.microsoft.com/office/powerpoint/2010/main" val="271419115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700020-0986-415E-BBC0-1CC7F0EBC3EF}" type="datetimeFigureOut">
              <a:rPr lang="en-US" smtClean="0"/>
              <a:t>1/31/2013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60C38-DD76-4D63-B28E-0954F5D7C1B0}" type="slidenum">
              <a:rPr lang="en-US" smtClean="0"/>
              <a:t>‹#›</a:t>
            </a:fld>
            <a:endParaRPr lang="en-US"/>
          </a:p>
        </p:txBody>
      </p:sp>
    </p:spTree>
    <p:extLst>
      <p:ext uri="{BB962C8B-B14F-4D97-AF65-F5344CB8AC3E}">
        <p14:creationId xmlns:p14="http://schemas.microsoft.com/office/powerpoint/2010/main" val="2048657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700020-0986-415E-BBC0-1CC7F0EBC3EF}" type="datetimeFigureOut">
              <a:rPr lang="en-US" smtClean="0"/>
              <a:t>1/31/2013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60C38-DD76-4D63-B28E-0954F5D7C1B0}" type="slidenum">
              <a:rPr lang="en-US" smtClean="0"/>
              <a:t>‹#›</a:t>
            </a:fld>
            <a:endParaRPr lang="en-US"/>
          </a:p>
        </p:txBody>
      </p:sp>
    </p:spTree>
    <p:extLst>
      <p:ext uri="{BB962C8B-B14F-4D97-AF65-F5344CB8AC3E}">
        <p14:creationId xmlns:p14="http://schemas.microsoft.com/office/powerpoint/2010/main" val="13543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1905000"/>
            <a:ext cx="3346704" cy="639762"/>
          </a:xfrm>
          <a:prstGeom prst="rect">
            <a:avLst/>
          </a:prstGeom>
        </p:spPr>
        <p:txBody>
          <a:bodyPr anchor="b">
            <a:noAutofit/>
          </a:bodyPr>
          <a:lstStyle>
            <a:lvl1pPr marL="0" indent="0" algn="ctr">
              <a:buNone/>
              <a:defRPr lang="en-US" sz="2400" b="1" i="0" kern="1200" dirty="0" smtClean="0">
                <a:solidFill>
                  <a:schemeClr val="tx2">
                    <a:lumMod val="75000"/>
                    <a:lumOff val="25000"/>
                  </a:schemeClr>
                </a:soli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156447" y="2896895"/>
            <a:ext cx="3346704" cy="2743200"/>
          </a:xfrm>
          <a:prstGeom prst="rect">
            <a:avLst/>
          </a:prstGeom>
        </p:spPr>
        <p:txBody>
          <a:bodyPr>
            <a:normAutofit/>
          </a:bodyPr>
          <a:lstStyle>
            <a:lvl1pPr>
              <a:defRPr sz="1800">
                <a:solidFill>
                  <a:schemeClr val="accent2">
                    <a:lumMod val="75000"/>
                  </a:schemeClr>
                </a:solidFill>
              </a:defRPr>
            </a:lvl1pPr>
            <a:lvl2pPr>
              <a:defRPr sz="1800">
                <a:solidFill>
                  <a:schemeClr val="accent2">
                    <a:lumMod val="75000"/>
                  </a:schemeClr>
                </a:solidFill>
              </a:defRPr>
            </a:lvl2pPr>
            <a:lvl3pPr>
              <a:defRPr sz="16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7302" y="1905000"/>
            <a:ext cx="3346704" cy="639762"/>
          </a:xfrm>
          <a:prstGeom prst="rect">
            <a:avLst/>
          </a:prstGeom>
        </p:spPr>
        <p:txBody>
          <a:bodyPr anchor="b">
            <a:noAutofit/>
          </a:bodyPr>
          <a:lstStyle>
            <a:lvl1pPr marL="0" indent="0" algn="ctr">
              <a:buNone/>
              <a:defRPr lang="en-US" sz="2400" b="1" i="0" kern="1200" dirty="0" smtClean="0">
                <a:solidFill>
                  <a:schemeClr val="tx2">
                    <a:lumMod val="75000"/>
                    <a:lumOff val="25000"/>
                  </a:schemeClr>
                </a:soli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dirty="0" smtClean="0"/>
              <a:t>Click to edit Master text styles</a:t>
            </a:r>
          </a:p>
        </p:txBody>
      </p:sp>
      <p:sp>
        <p:nvSpPr>
          <p:cNvPr id="6" name="Content Placeholder 5"/>
          <p:cNvSpPr>
            <a:spLocks noGrp="1"/>
          </p:cNvSpPr>
          <p:nvPr>
            <p:ph sz="quarter" idx="4"/>
          </p:nvPr>
        </p:nvSpPr>
        <p:spPr>
          <a:xfrm>
            <a:off x="4645025" y="2895600"/>
            <a:ext cx="3346704" cy="2743200"/>
          </a:xfrm>
          <a:prstGeom prst="rect">
            <a:avLst/>
          </a:prstGeom>
        </p:spPr>
        <p:txBody>
          <a:bodyPr>
            <a:normAutofit/>
          </a:bodyPr>
          <a:lstStyle>
            <a:lvl1pPr>
              <a:defRPr sz="1800">
                <a:solidFill>
                  <a:schemeClr val="accent2">
                    <a:lumMod val="75000"/>
                  </a:schemeClr>
                </a:solidFill>
              </a:defRPr>
            </a:lvl1pPr>
            <a:lvl2pPr>
              <a:defRPr sz="1800">
                <a:solidFill>
                  <a:schemeClr val="accent2">
                    <a:lumMod val="75000"/>
                  </a:schemeClr>
                </a:solidFill>
              </a:defRPr>
            </a:lvl2pPr>
            <a:lvl3pPr>
              <a:defRPr sz="16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a:xfrm>
            <a:off x="1259889" y="457200"/>
            <a:ext cx="6512511" cy="1143000"/>
          </a:xfrm>
          <a:prstGeom prst="rect">
            <a:avLst/>
          </a:prstGeom>
        </p:spPr>
        <p:txBody>
          <a:bodyPr/>
          <a:lstStyle>
            <a:lvl1pPr>
              <a:defRPr>
                <a:solidFill>
                  <a:schemeClr val="tx2">
                    <a:lumMod val="90000"/>
                    <a:lumOff val="10000"/>
                  </a:schemeClr>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700020-0986-415E-BBC0-1CC7F0EBC3EF}" type="datetimeFigureOut">
              <a:rPr lang="en-US" smtClean="0"/>
              <a:t>1/31/2013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60C38-DD76-4D63-B28E-0954F5D7C1B0}" type="slidenum">
              <a:rPr lang="en-US" smtClean="0"/>
              <a:t>‹#›</a:t>
            </a:fld>
            <a:endParaRPr lang="en-US"/>
          </a:p>
        </p:txBody>
      </p:sp>
    </p:spTree>
    <p:extLst>
      <p:ext uri="{BB962C8B-B14F-4D97-AF65-F5344CB8AC3E}">
        <p14:creationId xmlns:p14="http://schemas.microsoft.com/office/powerpoint/2010/main" val="844981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700020-0986-415E-BBC0-1CC7F0EBC3EF}" type="datetimeFigureOut">
              <a:rPr lang="en-US" smtClean="0"/>
              <a:t>1/31/2013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60C38-DD76-4D63-B28E-0954F5D7C1B0}" type="slidenum">
              <a:rPr lang="en-US" smtClean="0"/>
              <a:t>‹#›</a:t>
            </a:fld>
            <a:endParaRPr lang="en-US"/>
          </a:p>
        </p:txBody>
      </p:sp>
    </p:spTree>
    <p:extLst>
      <p:ext uri="{BB962C8B-B14F-4D97-AF65-F5344CB8AC3E}">
        <p14:creationId xmlns:p14="http://schemas.microsoft.com/office/powerpoint/2010/main" val="3612729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700020-0986-415E-BBC0-1CC7F0EBC3EF}" type="datetimeFigureOut">
              <a:rPr lang="en-US" smtClean="0"/>
              <a:t>1/31/2013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860C38-DD76-4D63-B28E-0954F5D7C1B0}" type="slidenum">
              <a:rPr lang="en-US" smtClean="0"/>
              <a:t>‹#›</a:t>
            </a:fld>
            <a:endParaRPr lang="en-US"/>
          </a:p>
        </p:txBody>
      </p:sp>
    </p:spTree>
    <p:extLst>
      <p:ext uri="{BB962C8B-B14F-4D97-AF65-F5344CB8AC3E}">
        <p14:creationId xmlns:p14="http://schemas.microsoft.com/office/powerpoint/2010/main" val="2132394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700020-0986-415E-BBC0-1CC7F0EBC3EF}" type="datetimeFigureOut">
              <a:rPr lang="en-US" smtClean="0"/>
              <a:t>1/31/2013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860C38-DD76-4D63-B28E-0954F5D7C1B0}" type="slidenum">
              <a:rPr lang="en-US" smtClean="0"/>
              <a:t>‹#›</a:t>
            </a:fld>
            <a:endParaRPr lang="en-US"/>
          </a:p>
        </p:txBody>
      </p:sp>
    </p:spTree>
    <p:extLst>
      <p:ext uri="{BB962C8B-B14F-4D97-AF65-F5344CB8AC3E}">
        <p14:creationId xmlns:p14="http://schemas.microsoft.com/office/powerpoint/2010/main" val="48220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700020-0986-415E-BBC0-1CC7F0EBC3EF}" type="datetimeFigureOut">
              <a:rPr lang="en-US" smtClean="0"/>
              <a:t>1/31/2013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860C38-DD76-4D63-B28E-0954F5D7C1B0}" type="slidenum">
              <a:rPr lang="en-US" smtClean="0"/>
              <a:t>‹#›</a:t>
            </a:fld>
            <a:endParaRPr lang="en-US"/>
          </a:p>
        </p:txBody>
      </p:sp>
    </p:spTree>
    <p:extLst>
      <p:ext uri="{BB962C8B-B14F-4D97-AF65-F5344CB8AC3E}">
        <p14:creationId xmlns:p14="http://schemas.microsoft.com/office/powerpoint/2010/main" val="888122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700020-0986-415E-BBC0-1CC7F0EBC3EF}" type="datetimeFigureOut">
              <a:rPr lang="en-US" smtClean="0"/>
              <a:t>1/31/2013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60C38-DD76-4D63-B28E-0954F5D7C1B0}" type="slidenum">
              <a:rPr lang="en-US" smtClean="0"/>
              <a:t>‹#›</a:t>
            </a:fld>
            <a:endParaRPr lang="en-US"/>
          </a:p>
        </p:txBody>
      </p:sp>
    </p:spTree>
    <p:extLst>
      <p:ext uri="{BB962C8B-B14F-4D97-AF65-F5344CB8AC3E}">
        <p14:creationId xmlns:p14="http://schemas.microsoft.com/office/powerpoint/2010/main" val="758320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700020-0986-415E-BBC0-1CC7F0EBC3EF}" type="datetimeFigureOut">
              <a:rPr lang="en-US" smtClean="0"/>
              <a:t>1/31/2013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60C38-DD76-4D63-B28E-0954F5D7C1B0}" type="slidenum">
              <a:rPr lang="en-US" smtClean="0"/>
              <a:t>‹#›</a:t>
            </a:fld>
            <a:endParaRPr lang="en-US"/>
          </a:p>
        </p:txBody>
      </p:sp>
    </p:spTree>
    <p:extLst>
      <p:ext uri="{BB962C8B-B14F-4D97-AF65-F5344CB8AC3E}">
        <p14:creationId xmlns:p14="http://schemas.microsoft.com/office/powerpoint/2010/main" val="1639672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700020-0986-415E-BBC0-1CC7F0EBC3EF}" type="datetimeFigureOut">
              <a:rPr lang="en-US" smtClean="0"/>
              <a:t>1/31/2013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60C38-DD76-4D63-B28E-0954F5D7C1B0}" type="slidenum">
              <a:rPr lang="en-US" smtClean="0"/>
              <a:t>‹#›</a:t>
            </a:fld>
            <a:endParaRPr lang="en-US"/>
          </a:p>
        </p:txBody>
      </p:sp>
    </p:spTree>
    <p:extLst>
      <p:ext uri="{BB962C8B-B14F-4D97-AF65-F5344CB8AC3E}">
        <p14:creationId xmlns:p14="http://schemas.microsoft.com/office/powerpoint/2010/main" val="2184927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700020-0986-415E-BBC0-1CC7F0EBC3EF}" type="datetimeFigureOut">
              <a:rPr lang="en-US" smtClean="0"/>
              <a:t>1/31/2013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60C38-DD76-4D63-B28E-0954F5D7C1B0}" type="slidenum">
              <a:rPr lang="en-US" smtClean="0"/>
              <a:t>‹#›</a:t>
            </a:fld>
            <a:endParaRPr lang="en-US"/>
          </a:p>
        </p:txBody>
      </p:sp>
    </p:spTree>
    <p:extLst>
      <p:ext uri="{BB962C8B-B14F-4D97-AF65-F5344CB8AC3E}">
        <p14:creationId xmlns:p14="http://schemas.microsoft.com/office/powerpoint/2010/main" val="2202686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25" y="6244844"/>
            <a:ext cx="9160626" cy="613156"/>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160" y="6362876"/>
            <a:ext cx="1323924" cy="42685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7" name="TextBox 16"/>
          <p:cNvSpPr txBox="1"/>
          <p:nvPr userDrawn="1"/>
        </p:nvSpPr>
        <p:spPr>
          <a:xfrm>
            <a:off x="1506391" y="6400310"/>
            <a:ext cx="6266009" cy="369332"/>
          </a:xfrm>
          <a:prstGeom prst="rect">
            <a:avLst/>
          </a:prstGeom>
          <a:noFill/>
        </p:spPr>
        <p:txBody>
          <a:bodyPr wrap="square" rtlCol="0" anchor="ctr">
            <a:spAutoFit/>
          </a:bodyPr>
          <a:lstStyle/>
          <a:p>
            <a:r>
              <a:rPr lang="en-US" b="1" dirty="0" smtClean="0">
                <a:solidFill>
                  <a:schemeClr val="bg1"/>
                </a:solidFill>
                <a:effectLst>
                  <a:reflection blurRad="139700" stA="27000" endPos="45500" dir="5400000" sy="-100000" algn="bl" rotWithShape="0"/>
                </a:effectLst>
              </a:rPr>
              <a:t>The James Martin Center for Nonproliferation Studies</a:t>
            </a:r>
            <a:endParaRPr lang="en-US" b="1" dirty="0">
              <a:solidFill>
                <a:schemeClr val="bg1"/>
              </a:solidFill>
              <a:effectLst>
                <a:reflection blurRad="139700" stA="27000" endPos="45500" dir="5400000" sy="-100000" algn="bl" rotWithShape="0"/>
              </a:effectLst>
            </a:endParaRP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18162" y="6354606"/>
            <a:ext cx="1545132" cy="4435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15536"/>
            <a:ext cx="9144000" cy="6260380"/>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prstGeom prst="rect">
            <a:avLst/>
          </a:prstGeo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a:prstGeom prst="rect">
            <a:avLst/>
          </a:prstGeo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172200" y="6172200"/>
            <a:ext cx="2514600" cy="365125"/>
          </a:xfrm>
          <a:prstGeom prst="rect">
            <a:avLst/>
          </a:prstGeom>
        </p:spPr>
        <p:txBody>
          <a:bodyPr/>
          <a:lstStyle/>
          <a:p>
            <a:fld id="{E2FF1918-E038-4BC7-BEB6-A7F3B16870E0}" type="datetimeFigureOut">
              <a:rPr lang="en-US" smtClean="0"/>
              <a:t>1/31/2013</a:t>
            </a:fld>
            <a:endParaRPr lang="en-US"/>
          </a:p>
        </p:txBody>
      </p:sp>
      <p:sp>
        <p:nvSpPr>
          <p:cNvPr id="6" name="Footer Placeholder 5"/>
          <p:cNvSpPr>
            <a:spLocks noGrp="1"/>
          </p:cNvSpPr>
          <p:nvPr>
            <p:ph type="ftr" sz="quarter" idx="11"/>
          </p:nvPr>
        </p:nvSpPr>
        <p:spPr>
          <a:xfrm>
            <a:off x="457199" y="6172200"/>
            <a:ext cx="3352801"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3810000" y="6172200"/>
            <a:ext cx="1828800" cy="365125"/>
          </a:xfrm>
          <a:prstGeom prst="rect">
            <a:avLst/>
          </a:prstGeom>
        </p:spPr>
        <p:txBody>
          <a:bodyPr/>
          <a:lstStyle/>
          <a:p>
            <a:fld id="{1B31D1F3-A0B0-4D25-8396-1EF8D4DC3E7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a:prstGeom prst="rect">
            <a:avLst/>
          </a:prstGeo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172200" y="6172200"/>
            <a:ext cx="2514600" cy="365125"/>
          </a:xfrm>
          <a:prstGeom prst="rect">
            <a:avLst/>
          </a:prstGeom>
        </p:spPr>
        <p:txBody>
          <a:bodyPr/>
          <a:lstStyle/>
          <a:p>
            <a:fld id="{E2FF1918-E038-4BC7-BEB6-A7F3B16870E0}" type="datetimeFigureOut">
              <a:rPr lang="en-US" smtClean="0"/>
              <a:t>1/31/2013</a:t>
            </a:fld>
            <a:endParaRPr lang="en-US"/>
          </a:p>
        </p:txBody>
      </p:sp>
      <p:sp>
        <p:nvSpPr>
          <p:cNvPr id="6" name="Footer Placeholder 5"/>
          <p:cNvSpPr>
            <a:spLocks noGrp="1"/>
          </p:cNvSpPr>
          <p:nvPr>
            <p:ph type="ftr" sz="quarter" idx="11"/>
          </p:nvPr>
        </p:nvSpPr>
        <p:spPr>
          <a:xfrm>
            <a:off x="457199" y="6172200"/>
            <a:ext cx="3352801"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3810000" y="6172200"/>
            <a:ext cx="1828800" cy="365125"/>
          </a:xfrm>
          <a:prstGeom prst="rect">
            <a:avLst/>
          </a:prstGeom>
        </p:spPr>
        <p:txBody>
          <a:bodyPr/>
          <a:lstStyle/>
          <a:p>
            <a:fld id="{1B31D1F3-A0B0-4D25-8396-1EF8D4DC3E77}" type="slidenum">
              <a:rPr lang="en-US" smtClean="0"/>
              <a:t>‹#›</a:t>
            </a:fld>
            <a:endParaRPr lang="en-US"/>
          </a:p>
        </p:txBody>
      </p:sp>
      <p:sp>
        <p:nvSpPr>
          <p:cNvPr id="2" name="Title 1"/>
          <p:cNvSpPr>
            <a:spLocks noGrp="1"/>
          </p:cNvSpPr>
          <p:nvPr>
            <p:ph type="title"/>
          </p:nvPr>
        </p:nvSpPr>
        <p:spPr>
          <a:xfrm>
            <a:off x="727268" y="4464421"/>
            <a:ext cx="6383538" cy="1143000"/>
          </a:xfrm>
          <a:prstGeom prst="rect">
            <a:avLst/>
          </a:prstGeo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55AD557-B9D4-4C34-A8F6-CBCCA0D2C199}" type="datetimeFigureOut">
              <a:rPr lang="en-US" smtClean="0"/>
              <a:t>1/31/2013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3322FD2-F496-4390-A702-3327B1606B36}" type="slidenum">
              <a:rPr lang="en-US" smtClean="0"/>
              <a:t>‹#›</a:t>
            </a:fld>
            <a:endParaRPr lang="en-US"/>
          </a:p>
        </p:txBody>
      </p:sp>
    </p:spTree>
    <p:extLst>
      <p:ext uri="{BB962C8B-B14F-4D97-AF65-F5344CB8AC3E}">
        <p14:creationId xmlns:p14="http://schemas.microsoft.com/office/powerpoint/2010/main" val="4111345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EB3F07-4A6A-452A-9CF1-55272E5C77D6}" type="datetimeFigureOut">
              <a:rPr lang="en-US" smtClean="0"/>
              <a:t>1/31/2013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5DF17-611B-4132-B117-A032B7CE5C3A}" type="slidenum">
              <a:rPr lang="en-US" smtClean="0"/>
              <a:t>‹#›</a:t>
            </a:fld>
            <a:endParaRPr lang="en-US"/>
          </a:p>
        </p:txBody>
      </p:sp>
    </p:spTree>
    <p:extLst>
      <p:ext uri="{BB962C8B-B14F-4D97-AF65-F5344CB8AC3E}">
        <p14:creationId xmlns:p14="http://schemas.microsoft.com/office/powerpoint/2010/main" val="360264688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EB3F07-4A6A-452A-9CF1-55272E5C77D6}" type="datetimeFigureOut">
              <a:rPr lang="en-US" smtClean="0"/>
              <a:t>1/31/2013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5DF17-611B-4132-B117-A032B7CE5C3A}" type="slidenum">
              <a:rPr lang="en-US" smtClean="0"/>
              <a:t>‹#›</a:t>
            </a:fld>
            <a:endParaRPr lang="en-US"/>
          </a:p>
        </p:txBody>
      </p:sp>
    </p:spTree>
    <p:extLst>
      <p:ext uri="{BB962C8B-B14F-4D97-AF65-F5344CB8AC3E}">
        <p14:creationId xmlns:p14="http://schemas.microsoft.com/office/powerpoint/2010/main" val="183650215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EB3F07-4A6A-452A-9CF1-55272E5C77D6}" type="datetimeFigureOut">
              <a:rPr lang="en-US" smtClean="0"/>
              <a:t>1/31/2013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5DF17-611B-4132-B117-A032B7CE5C3A}" type="slidenum">
              <a:rPr lang="en-US" smtClean="0"/>
              <a:t>‹#›</a:t>
            </a:fld>
            <a:endParaRPr lang="en-US"/>
          </a:p>
        </p:txBody>
      </p:sp>
    </p:spTree>
    <p:extLst>
      <p:ext uri="{BB962C8B-B14F-4D97-AF65-F5344CB8AC3E}">
        <p14:creationId xmlns:p14="http://schemas.microsoft.com/office/powerpoint/2010/main" val="254899943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image" Target="../media/image2.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100000">
              <a:schemeClr val="bg1"/>
            </a:gs>
          </a:gsLst>
          <a:lin ang="2700000" scaled="1"/>
          <a:tileRect/>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6625" y="6244844"/>
            <a:ext cx="9160626" cy="613156"/>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12" name="Picture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2160" y="6362876"/>
            <a:ext cx="1323924" cy="42685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3" name="TextBox 12"/>
          <p:cNvSpPr txBox="1"/>
          <p:nvPr userDrawn="1"/>
        </p:nvSpPr>
        <p:spPr>
          <a:xfrm>
            <a:off x="1506391" y="6400310"/>
            <a:ext cx="6266009" cy="369332"/>
          </a:xfrm>
          <a:prstGeom prst="rect">
            <a:avLst/>
          </a:prstGeom>
          <a:noFill/>
        </p:spPr>
        <p:txBody>
          <a:bodyPr wrap="square" rtlCol="0" anchor="ctr">
            <a:spAutoFit/>
          </a:bodyPr>
          <a:lstStyle/>
          <a:p>
            <a:r>
              <a:rPr lang="en-US" b="1" dirty="0" smtClean="0">
                <a:solidFill>
                  <a:schemeClr val="bg1"/>
                </a:solidFill>
                <a:effectLst>
                  <a:reflection blurRad="139700" stA="27000" endPos="45500" dir="5400000" sy="-100000" algn="bl" rotWithShape="0"/>
                </a:effectLst>
              </a:rPr>
              <a:t>The James Martin Center for Nonproliferation Studies</a:t>
            </a:r>
            <a:endParaRPr lang="en-US" b="1" dirty="0">
              <a:solidFill>
                <a:schemeClr val="bg1"/>
              </a:solidFill>
              <a:effectLst>
                <a:reflection blurRad="139700" stA="27000" endPos="45500" dir="5400000" sy="-100000" algn="bl" rotWithShape="0"/>
              </a:effectLst>
            </a:endParaRPr>
          </a:p>
        </p:txBody>
      </p:sp>
      <p:pic>
        <p:nvPicPr>
          <p:cNvPr id="14" name="Picture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518162" y="6354606"/>
            <a:ext cx="1545132" cy="4435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 bg1="lt1" tx1="dk1" bg2="lt2" tx2="dk2" accent1="accent1" accent2="accent2" accent3="accent3" accent4="accent4" accent5="accent5" accent6="accent6" hlink="hlink" folHlink="folHlink"/>
  <p:sldLayoutIdLst>
    <p:sldLayoutId id="2147483878" r:id="rId1"/>
    <p:sldLayoutId id="2147483881" r:id="rId2"/>
    <p:sldLayoutId id="2147483877" r:id="rId3"/>
    <p:sldLayoutId id="2147483884" r:id="rId4"/>
    <p:sldLayoutId id="2147483885" r:id="rId5"/>
    <p:sldLayoutId id="2147483912" r:id="rId6"/>
  </p:sldLayoutIdLst>
  <p:timing>
    <p:tnLst>
      <p:par>
        <p:cTn id="1" dur="indefinite" restart="never" nodeType="tmRoot"/>
      </p:par>
    </p:tnLst>
  </p:timing>
  <p:txStyles>
    <p:titleStyle>
      <a:lvl1pPr marL="320040" indent="-320040" algn="l" defTabSz="914400" rtl="0" eaLnBrk="1" latinLnBrk="0" hangingPunct="1">
        <a:spcBef>
          <a:spcPct val="0"/>
        </a:spcBef>
        <a:buClr>
          <a:schemeClr val="accent6">
            <a:lumMod val="75000"/>
          </a:schemeClr>
        </a:buClr>
        <a:buSzPct val="128000"/>
        <a:buFont typeface="Georgia" pitchFamily="18" charset="0"/>
        <a:buChar char="*"/>
        <a:defRPr sz="3200" b="1" i="0" kern="1200">
          <a:solidFill>
            <a:schemeClr val="accent2">
              <a:lumMod val="75000"/>
            </a:schemeClr>
          </a:solidFill>
          <a:effectLst>
            <a:reflection blurRad="6350" stA="150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b="1" kern="1200">
          <a:solidFill>
            <a:schemeClr val="tx2">
              <a:lumMod val="75000"/>
              <a:lumOff val="25000"/>
            </a:schemeClr>
          </a:solidFill>
          <a:latin typeface="Times New Roman" pitchFamily="18" charset="0"/>
          <a:ea typeface="+mn-ea"/>
          <a:cs typeface="Times New Roman" pitchFamily="18" charset="0"/>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b="1" kern="1200">
          <a:solidFill>
            <a:schemeClr val="accent1">
              <a:lumMod val="75000"/>
            </a:schemeClr>
          </a:solidFill>
          <a:latin typeface="Times New Roman" pitchFamily="18" charset="0"/>
          <a:ea typeface="+mn-ea"/>
          <a:cs typeface="Times New Roman" pitchFamily="18" charset="0"/>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b="1" kern="1200">
          <a:solidFill>
            <a:schemeClr val="accent1">
              <a:lumMod val="75000"/>
            </a:schemeClr>
          </a:solidFill>
          <a:latin typeface="Times New Roman" pitchFamily="18" charset="0"/>
          <a:ea typeface="+mn-ea"/>
          <a:cs typeface="Times New Roman" pitchFamily="18" charset="0"/>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b="1" kern="1200">
          <a:solidFill>
            <a:schemeClr val="accent1">
              <a:lumMod val="75000"/>
            </a:schemeClr>
          </a:solidFill>
          <a:latin typeface="Times New Roman" pitchFamily="18" charset="0"/>
          <a:ea typeface="+mn-ea"/>
          <a:cs typeface="Times New Roman" pitchFamily="18" charset="0"/>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b="1" kern="1200">
          <a:solidFill>
            <a:schemeClr val="accent1">
              <a:lumMod val="75000"/>
            </a:schemeClr>
          </a:solidFill>
          <a:latin typeface="Times New Roman" pitchFamily="18" charset="0"/>
          <a:ea typeface="+mn-ea"/>
          <a:cs typeface="Times New Roman" pitchFamily="18" charset="0"/>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85000"/>
              </a:schemeClr>
            </a:gs>
            <a:gs pos="100000">
              <a:schemeClr val="bg1"/>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EB3F07-4A6A-452A-9CF1-55272E5C77D6}" type="datetimeFigureOut">
              <a:rPr lang="en-US" smtClean="0"/>
              <a:t>1/31/2013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25DF17-611B-4132-B117-A032B7CE5C3A}" type="slidenum">
              <a:rPr lang="en-US" smtClean="0"/>
              <a:t>‹#›</a:t>
            </a:fld>
            <a:endParaRPr lang="en-US"/>
          </a:p>
        </p:txBody>
      </p:sp>
    </p:spTree>
    <p:extLst>
      <p:ext uri="{BB962C8B-B14F-4D97-AF65-F5344CB8AC3E}">
        <p14:creationId xmlns:p14="http://schemas.microsoft.com/office/powerpoint/2010/main" val="1941619365"/>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85000"/>
              </a:schemeClr>
            </a:gs>
            <a:gs pos="100000">
              <a:schemeClr val="bg1"/>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00020-0986-415E-BBC0-1CC7F0EBC3EF}" type="datetimeFigureOut">
              <a:rPr lang="en-US" smtClean="0"/>
              <a:t>1/31/2013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860C38-DD76-4D63-B28E-0954F5D7C1B0}" type="slidenum">
              <a:rPr lang="en-US" smtClean="0"/>
              <a:t>‹#›</a:t>
            </a:fld>
            <a:endParaRPr lang="en-US"/>
          </a:p>
        </p:txBody>
      </p:sp>
    </p:spTree>
    <p:extLst>
      <p:ext uri="{BB962C8B-B14F-4D97-AF65-F5344CB8AC3E}">
        <p14:creationId xmlns:p14="http://schemas.microsoft.com/office/powerpoint/2010/main" val="1301651706"/>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hyperlink" Target="//upload.wikimedia.org/wikipedia/commons/9/9a/Titan_1_ICBM.jpg"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4.jpeg"/><Relationship Id="rId7" Type="http://schemas.openxmlformats.org/officeDocument/2006/relationships/hyperlink" Target="//upload.wikimedia.org/wikipedia/commons/a/a1/Bacillus_anthracis_Gram.jpg"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hyperlink" Target="//upload.wikimedia.org/wikipedia/commons/5/58/Clostridium_botulinum_01.png" TargetMode="External"/><Relationship Id="rId9" Type="http://schemas.openxmlformats.org/officeDocument/2006/relationships/image" Target="../media/image28.jpe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upload.wikimedia.org/wikipedia/commons/1/12/Scud_Launcher.jpg" TargetMode="External"/><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hyperlink" Target="//upload.wikimedia.org/wikipedia/commons/f/fd/Crop_Duster.jpg" TargetMode="External"/><Relationship Id="rId4" Type="http://schemas.openxmlformats.org/officeDocument/2006/relationships/image" Target="../media/image29.jpe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hyperlink" Target="//upload.wikimedia.org/wikipedia/commons/a/ab/M60A3_REFORGER_'85_DF-ST-85-13241.JPEG" TargetMode="External"/><Relationship Id="rId7" Type="http://schemas.openxmlformats.org/officeDocument/2006/relationships/hyperlink" Target="//upload.wikimedia.org/wikipedia/commons/c/c8/Clipboard.jpg"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hyperlink" Target="//upload.wikimedia.org/wikipedia/commons/2/24/MsP_Zvolen_%C5%A1koda_fabia.JPG" TargetMode="Externa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hyperlink" Target="//upload.wikimedia.org/wikipedia/commons/e/e2/WMD_symbols_variant-3_vertical.svg"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upload.wikimedia.org/wikipedia/commons/9/9a/Fission_chain_reaction.svg"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9890" y="2221606"/>
            <a:ext cx="7772400" cy="1470025"/>
          </a:xfrm>
        </p:spPr>
        <p:txBody>
          <a:bodyPr/>
          <a:lstStyle/>
          <a:p>
            <a:pPr marL="0" indent="0" algn="ctr">
              <a:buNone/>
            </a:pPr>
            <a:r>
              <a:rPr lang="en-US" dirty="0" smtClean="0">
                <a:latin typeface="Arial" pitchFamily="34" charset="0"/>
                <a:cs typeface="Arial" pitchFamily="34" charset="0"/>
              </a:rPr>
              <a:t>WMD Overview</a:t>
            </a:r>
            <a:endParaRPr lang="en-US" dirty="0">
              <a:latin typeface="Arial" pitchFamily="34" charset="0"/>
              <a:cs typeface="Arial" pitchFamily="34" charset="0"/>
            </a:endParaRPr>
          </a:p>
        </p:txBody>
      </p:sp>
      <p:sp>
        <p:nvSpPr>
          <p:cNvPr id="3" name="TextBox 2"/>
          <p:cNvSpPr txBox="1"/>
          <p:nvPr/>
        </p:nvSpPr>
        <p:spPr>
          <a:xfrm>
            <a:off x="2404532" y="3581400"/>
            <a:ext cx="4079002" cy="1200329"/>
          </a:xfrm>
          <a:prstGeom prst="rect">
            <a:avLst/>
          </a:prstGeom>
          <a:noFill/>
        </p:spPr>
        <p:txBody>
          <a:bodyPr wrap="none" rtlCol="0">
            <a:spAutoFit/>
          </a:bodyPr>
          <a:lstStyle/>
          <a:p>
            <a:pPr algn="ctr"/>
            <a:r>
              <a:rPr lang="en-US" b="1" dirty="0" smtClean="0">
                <a:solidFill>
                  <a:schemeClr val="accent1">
                    <a:lumMod val="75000"/>
                  </a:schemeClr>
                </a:solidFill>
                <a:latin typeface="Arial" pitchFamily="34" charset="0"/>
                <a:cs typeface="Arial" pitchFamily="34" charset="0"/>
              </a:rPr>
              <a:t>Presentation to the Visiting Fellows</a:t>
            </a:r>
          </a:p>
          <a:p>
            <a:pPr algn="ctr"/>
            <a:endParaRPr lang="en-US" b="1" dirty="0" smtClean="0">
              <a:solidFill>
                <a:schemeClr val="accent1">
                  <a:lumMod val="75000"/>
                </a:schemeClr>
              </a:solidFill>
              <a:latin typeface="Arial" pitchFamily="34" charset="0"/>
              <a:cs typeface="Arial" pitchFamily="34" charset="0"/>
            </a:endParaRPr>
          </a:p>
          <a:p>
            <a:pPr algn="ctr"/>
            <a:r>
              <a:rPr lang="en-US" b="1" dirty="0" smtClean="0">
                <a:solidFill>
                  <a:schemeClr val="accent1">
                    <a:lumMod val="75000"/>
                  </a:schemeClr>
                </a:solidFill>
                <a:latin typeface="Arial" pitchFamily="34" charset="0"/>
                <a:cs typeface="Arial" pitchFamily="34" charset="0"/>
              </a:rPr>
              <a:t>Bryan Lee</a:t>
            </a:r>
          </a:p>
          <a:p>
            <a:pPr algn="ctr"/>
            <a:r>
              <a:rPr lang="en-US" b="1" dirty="0" smtClean="0">
                <a:solidFill>
                  <a:schemeClr val="accent1">
                    <a:lumMod val="75000"/>
                  </a:schemeClr>
                </a:solidFill>
                <a:latin typeface="Arial" pitchFamily="34" charset="0"/>
                <a:cs typeface="Arial" pitchFamily="34" charset="0"/>
              </a:rPr>
              <a:t>January 31, 2013</a:t>
            </a:r>
          </a:p>
        </p:txBody>
      </p:sp>
    </p:spTree>
    <p:extLst>
      <p:ext uri="{BB962C8B-B14F-4D97-AF65-F5344CB8AC3E}">
        <p14:creationId xmlns:p14="http://schemas.microsoft.com/office/powerpoint/2010/main" val="64635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ctr">
              <a:buNone/>
            </a:pPr>
            <a:r>
              <a:rPr lang="en-US" dirty="0" smtClean="0">
                <a:latin typeface="Arial" pitchFamily="34" charset="0"/>
                <a:cs typeface="Arial" pitchFamily="34" charset="0"/>
              </a:rPr>
              <a:t>Radiological Materials</a:t>
            </a:r>
            <a:endParaRPr lang="en-US" dirty="0">
              <a:latin typeface="Arial" pitchFamily="34" charset="0"/>
              <a:cs typeface="Arial" pitchFamily="34" charset="0"/>
            </a:endParaRPr>
          </a:p>
        </p:txBody>
      </p:sp>
      <p:sp>
        <p:nvSpPr>
          <p:cNvPr id="3" name="Content Placeholder 2"/>
          <p:cNvSpPr>
            <a:spLocks noGrp="1"/>
          </p:cNvSpPr>
          <p:nvPr>
            <p:ph idx="4294967295"/>
          </p:nvPr>
        </p:nvSpPr>
        <p:spPr>
          <a:xfrm>
            <a:off x="457200" y="1600200"/>
            <a:ext cx="8229600" cy="4525963"/>
          </a:xfrm>
          <a:prstGeom prst="rect">
            <a:avLst/>
          </a:prstGeom>
        </p:spPr>
        <p:txBody>
          <a:bodyPr/>
          <a:lstStyle/>
          <a:p>
            <a:pPr>
              <a:buFont typeface="Arial" pitchFamily="34" charset="0"/>
              <a:buChar char="•"/>
            </a:pPr>
            <a:r>
              <a:rPr lang="en-US" dirty="0" smtClean="0">
                <a:latin typeface="Arial" pitchFamily="34" charset="0"/>
                <a:cs typeface="Arial" pitchFamily="34" charset="0"/>
              </a:rPr>
              <a:t>Radioactive</a:t>
            </a:r>
          </a:p>
          <a:p>
            <a:pPr lvl="1">
              <a:buFont typeface="Arial" pitchFamily="34" charset="0"/>
              <a:buChar char="•"/>
            </a:pPr>
            <a:r>
              <a:rPr lang="en-US" dirty="0" smtClean="0">
                <a:latin typeface="Arial" pitchFamily="34" charset="0"/>
                <a:cs typeface="Arial" pitchFamily="34" charset="0"/>
              </a:rPr>
              <a:t>Substances which emit energy in the form of ionizing particles</a:t>
            </a:r>
            <a:endParaRPr lang="en-US" dirty="0">
              <a:latin typeface="Arial" pitchFamily="34" charset="0"/>
              <a:cs typeface="Arial"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766500"/>
            <a:ext cx="2386445"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http://cdn.morguefile.com/imageData/public/files/j/jeltovski/preview/fldr_2008_11_17/file00019832579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528685"/>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3961888"/>
            <a:ext cx="2444749" cy="183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450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ctr">
              <a:buNone/>
            </a:pPr>
            <a:r>
              <a:rPr lang="en-US" dirty="0" smtClean="0">
                <a:latin typeface="Arial" pitchFamily="34" charset="0"/>
                <a:cs typeface="Arial" pitchFamily="34" charset="0"/>
              </a:rPr>
              <a:t>Radiological Materials</a:t>
            </a:r>
            <a:endParaRPr lang="en-US" dirty="0">
              <a:latin typeface="Arial" pitchFamily="34" charset="0"/>
              <a:cs typeface="Arial" pitchFamily="34" charset="0"/>
            </a:endParaRPr>
          </a:p>
        </p:txBody>
      </p:sp>
      <p:pic>
        <p:nvPicPr>
          <p:cNvPr id="4" name="Picture 3" descr="irradiationprocess.jpg                                         000222F2Macintosh HD                   B7464D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15405"/>
            <a:ext cx="4789475" cy="2971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www.iaea.org/Publications/Booklets/SealedRadioactiveSources/images/q&amp;a_radiotherap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996417"/>
            <a:ext cx="3200400" cy="3181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22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upload.wikimedia.org/wikipedia/commons/6/6a/Little_bo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219200"/>
            <a:ext cx="3060700" cy="20114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marL="0" indent="0" algn="ctr">
              <a:buNone/>
            </a:pPr>
            <a:r>
              <a:rPr lang="en-US" dirty="0" smtClean="0">
                <a:latin typeface="Arial" pitchFamily="34" charset="0"/>
                <a:cs typeface="Arial" pitchFamily="34" charset="0"/>
              </a:rPr>
              <a:t>Nuclear delivery options</a:t>
            </a:r>
            <a:endParaRPr lang="en-US" dirty="0">
              <a:latin typeface="Arial" pitchFamily="34" charset="0"/>
              <a:cs typeface="Arial" pitchFamily="34" charset="0"/>
            </a:endParaRPr>
          </a:p>
        </p:txBody>
      </p:sp>
      <p:pic>
        <p:nvPicPr>
          <p:cNvPr id="3074" name="Picture 2" descr="File:Titan 1 ICBM.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930" y="1213283"/>
            <a:ext cx="2809875" cy="428625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http://cdn.morguefile.com/imageData/public/files/r/ronnieb/preview/fldr_2005_11_22/file000131592408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6313" y="3356408"/>
            <a:ext cx="3675215" cy="275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77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7"/>
                                        </p:tgtEl>
                                        <p:attrNameLst>
                                          <p:attrName>style.visibility</p:attrName>
                                        </p:attrNameLst>
                                      </p:cBhvr>
                                      <p:to>
                                        <p:strVal val="visible"/>
                                      </p:to>
                                    </p:set>
                                    <p:animEffect transition="in" filter="fade">
                                      <p:cBhvr>
                                        <p:cTn id="12"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ctr">
              <a:buNone/>
            </a:pPr>
            <a:r>
              <a:rPr lang="en-US" dirty="0" smtClean="0">
                <a:latin typeface="Arial" pitchFamily="34" charset="0"/>
                <a:cs typeface="Arial" pitchFamily="34" charset="0"/>
              </a:rPr>
              <a:t>Nuclear delivery options?</a:t>
            </a:r>
            <a:endParaRPr lang="en-US" dirty="0">
              <a:latin typeface="Arial" pitchFamily="34" charset="0"/>
              <a:cs typeface="Arial" pitchFamily="34" charset="0"/>
            </a:endParaRPr>
          </a:p>
        </p:txBody>
      </p:sp>
      <p:pic>
        <p:nvPicPr>
          <p:cNvPr id="4" name="Iraq Truck Bomb Blast.wmv">
            <a:hlinkClick r:id="" action="ppaction://media"/>
          </p:cNvPr>
          <p:cNvPicPr>
            <a:picLocks noGrp="1" noChangeAspect="1"/>
          </p:cNvPicPr>
          <p:nvPr>
            <p:ph idx="4294967295"/>
            <a:videoFile r:link="rId1"/>
            <p:extLst>
              <p:ext uri="{DAA4B4D4-6D71-4841-9C94-3DE7FCFB9230}">
                <p14:media xmlns:p14="http://schemas.microsoft.com/office/powerpoint/2010/main" r:embed="rId2">
                  <p14:trim st="25404.2432" end="17213.8048"/>
                </p14:media>
              </p:ext>
            </p:extLst>
          </p:nvPr>
        </p:nvPicPr>
        <p:blipFill>
          <a:blip r:embed="rId5"/>
          <a:stretch>
            <a:fillRect/>
          </a:stretch>
        </p:blipFill>
        <p:spPr>
          <a:xfrm>
            <a:off x="1524000" y="1371600"/>
            <a:ext cx="6034087" cy="4525963"/>
          </a:xfrm>
          <a:prstGeom prst="rect">
            <a:avLst/>
          </a:prstGeom>
        </p:spPr>
      </p:pic>
    </p:spTree>
    <p:extLst>
      <p:ext uri="{BB962C8B-B14F-4D97-AF65-F5344CB8AC3E}">
        <p14:creationId xmlns:p14="http://schemas.microsoft.com/office/powerpoint/2010/main" val="338594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1000" y="1278790"/>
            <a:ext cx="2972976" cy="4525963"/>
          </a:xfrm>
          <a:prstGeom prst="rect">
            <a:avLst/>
          </a:prstGeom>
        </p:spPr>
        <p:txBody>
          <a:bodyPr/>
          <a:lstStyle/>
          <a:p>
            <a:pPr>
              <a:buFont typeface="Arial" pitchFamily="34" charset="0"/>
              <a:buChar char="•"/>
            </a:pPr>
            <a:r>
              <a:rPr lang="en-US" dirty="0" smtClean="0">
                <a:latin typeface="Arial" pitchFamily="34" charset="0"/>
                <a:cs typeface="Arial" pitchFamily="34" charset="0"/>
              </a:rPr>
              <a:t>Types</a:t>
            </a:r>
          </a:p>
          <a:p>
            <a:pPr lvl="1">
              <a:buFont typeface="Courier New" pitchFamily="49" charset="0"/>
              <a:buChar char="o"/>
            </a:pPr>
            <a:r>
              <a:rPr lang="en-US" dirty="0" smtClean="0">
                <a:latin typeface="Arial" pitchFamily="34" charset="0"/>
                <a:cs typeface="Arial" pitchFamily="34" charset="0"/>
              </a:rPr>
              <a:t>Pathogens</a:t>
            </a:r>
          </a:p>
          <a:p>
            <a:pPr lvl="2">
              <a:buFont typeface="Wingdings" pitchFamily="2" charset="2"/>
              <a:buChar char="§"/>
            </a:pPr>
            <a:r>
              <a:rPr lang="en-US" dirty="0" smtClean="0">
                <a:latin typeface="Arial" pitchFamily="34" charset="0"/>
                <a:cs typeface="Arial" pitchFamily="34" charset="0"/>
              </a:rPr>
              <a:t>Bacteria</a:t>
            </a:r>
          </a:p>
          <a:p>
            <a:pPr lvl="2">
              <a:buFont typeface="Wingdings" pitchFamily="2" charset="2"/>
              <a:buChar char="§"/>
            </a:pPr>
            <a:r>
              <a:rPr lang="en-US" dirty="0" smtClean="0">
                <a:latin typeface="Arial" pitchFamily="34" charset="0"/>
                <a:cs typeface="Arial" pitchFamily="34" charset="0"/>
              </a:rPr>
              <a:t>Viruses</a:t>
            </a:r>
          </a:p>
          <a:p>
            <a:pPr lvl="1">
              <a:buFont typeface="Courier New" pitchFamily="49" charset="0"/>
              <a:buChar char="o"/>
            </a:pPr>
            <a:r>
              <a:rPr lang="en-US" dirty="0" smtClean="0">
                <a:latin typeface="Arial" pitchFamily="34" charset="0"/>
                <a:cs typeface="Arial" pitchFamily="34" charset="0"/>
              </a:rPr>
              <a:t>Toxins</a:t>
            </a:r>
          </a:p>
          <a:p>
            <a:pPr marL="0" indent="0">
              <a:buNone/>
            </a:pPr>
            <a:endParaRPr lang="en-US" dirty="0"/>
          </a:p>
        </p:txBody>
      </p:sp>
      <p:sp>
        <p:nvSpPr>
          <p:cNvPr id="2" name="Title 1"/>
          <p:cNvSpPr>
            <a:spLocks noGrp="1"/>
          </p:cNvSpPr>
          <p:nvPr>
            <p:ph type="title"/>
          </p:nvPr>
        </p:nvSpPr>
        <p:spPr>
          <a:xfrm>
            <a:off x="1143000" y="304800"/>
            <a:ext cx="6512511" cy="1143000"/>
          </a:xfrm>
        </p:spPr>
        <p:txBody>
          <a:bodyPr/>
          <a:lstStyle/>
          <a:p>
            <a:pPr marL="0" indent="0" algn="ctr">
              <a:buNone/>
            </a:pPr>
            <a:r>
              <a:rPr lang="en-US" dirty="0" smtClean="0">
                <a:latin typeface="Arial" pitchFamily="34" charset="0"/>
                <a:cs typeface="Arial" pitchFamily="34" charset="0"/>
              </a:rPr>
              <a:t>Biological Agents</a:t>
            </a:r>
            <a:endParaRPr lang="en-US" dirty="0">
              <a:latin typeface="Arial" pitchFamily="34" charset="0"/>
              <a:cs typeface="Arial" pitchFamily="34" charset="0"/>
            </a:endParaRPr>
          </a:p>
        </p:txBody>
      </p:sp>
      <p:pic>
        <p:nvPicPr>
          <p:cNvPr id="1029" name="Picture 5" descr="http://faculty.ucc.edu/biology-ombrello/Images/CastorBea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7078" y="4626383"/>
            <a:ext cx="1421373" cy="127317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File:Clostridium botulinum 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4499861"/>
            <a:ext cx="1524000" cy="14422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90356" y="5924399"/>
            <a:ext cx="774571" cy="369332"/>
          </a:xfrm>
          <a:prstGeom prst="rect">
            <a:avLst/>
          </a:prstGeom>
          <a:noFill/>
        </p:spPr>
        <p:txBody>
          <a:bodyPr wrap="none" rtlCol="0">
            <a:spAutoFit/>
          </a:bodyPr>
          <a:lstStyle/>
          <a:p>
            <a:r>
              <a:rPr lang="en-US" dirty="0" smtClean="0">
                <a:latin typeface="Arial" pitchFamily="34" charset="0"/>
                <a:cs typeface="Arial" pitchFamily="34" charset="0"/>
              </a:rPr>
              <a:t>H1N1</a:t>
            </a:r>
            <a:endParaRPr lang="en-US" dirty="0">
              <a:latin typeface="Arial" pitchFamily="34" charset="0"/>
              <a:cs typeface="Arial" pitchFamily="34" charset="0"/>
            </a:endParaRPr>
          </a:p>
        </p:txBody>
      </p:sp>
      <p:sp>
        <p:nvSpPr>
          <p:cNvPr id="6" name="TextBox 5"/>
          <p:cNvSpPr txBox="1"/>
          <p:nvPr/>
        </p:nvSpPr>
        <p:spPr>
          <a:xfrm>
            <a:off x="4568372" y="5924399"/>
            <a:ext cx="2428870" cy="369332"/>
          </a:xfrm>
          <a:prstGeom prst="rect">
            <a:avLst/>
          </a:prstGeom>
          <a:noFill/>
        </p:spPr>
        <p:txBody>
          <a:bodyPr wrap="none" rtlCol="0">
            <a:spAutoFit/>
          </a:bodyPr>
          <a:lstStyle/>
          <a:p>
            <a:r>
              <a:rPr lang="en-US" i="1" dirty="0" smtClean="0">
                <a:latin typeface="Arial" pitchFamily="34" charset="0"/>
                <a:cs typeface="Arial" pitchFamily="34" charset="0"/>
              </a:rPr>
              <a:t>Clostridium </a:t>
            </a:r>
            <a:r>
              <a:rPr lang="en-US" i="1" dirty="0" err="1" smtClean="0">
                <a:latin typeface="Arial" pitchFamily="34" charset="0"/>
                <a:cs typeface="Arial" pitchFamily="34" charset="0"/>
              </a:rPr>
              <a:t>Botulinum</a:t>
            </a:r>
            <a:endParaRPr lang="en-US" i="1" dirty="0">
              <a:latin typeface="Arial" pitchFamily="34" charset="0"/>
              <a:cs typeface="Arial" pitchFamily="34" charset="0"/>
            </a:endParaRPr>
          </a:p>
        </p:txBody>
      </p:sp>
      <p:sp>
        <p:nvSpPr>
          <p:cNvPr id="7" name="TextBox 6"/>
          <p:cNvSpPr txBox="1"/>
          <p:nvPr/>
        </p:nvSpPr>
        <p:spPr>
          <a:xfrm>
            <a:off x="7236746" y="5909637"/>
            <a:ext cx="1582484" cy="369332"/>
          </a:xfrm>
          <a:prstGeom prst="rect">
            <a:avLst/>
          </a:prstGeom>
          <a:noFill/>
        </p:spPr>
        <p:txBody>
          <a:bodyPr wrap="none" rtlCol="0">
            <a:spAutoFit/>
          </a:bodyPr>
          <a:lstStyle/>
          <a:p>
            <a:r>
              <a:rPr lang="en-US" dirty="0" smtClean="0">
                <a:latin typeface="Arial" pitchFamily="34" charset="0"/>
                <a:cs typeface="Arial" pitchFamily="34" charset="0"/>
              </a:rPr>
              <a:t>Castor Beans</a:t>
            </a:r>
            <a:endParaRPr lang="en-US" dirty="0">
              <a:latin typeface="Arial" pitchFamily="34" charset="0"/>
              <a:cs typeface="Arial" pitchFamily="34" charset="0"/>
            </a:endParaRPr>
          </a:p>
        </p:txBody>
      </p:sp>
      <p:sp>
        <p:nvSpPr>
          <p:cNvPr id="8" name="TextBox 7"/>
          <p:cNvSpPr txBox="1"/>
          <p:nvPr/>
        </p:nvSpPr>
        <p:spPr>
          <a:xfrm>
            <a:off x="381000" y="5679767"/>
            <a:ext cx="184731" cy="646331"/>
          </a:xfrm>
          <a:prstGeom prst="rect">
            <a:avLst/>
          </a:prstGeom>
          <a:noFill/>
        </p:spPr>
        <p:txBody>
          <a:bodyPr wrap="none" rtlCol="0">
            <a:spAutoFit/>
          </a:bodyPr>
          <a:lstStyle/>
          <a:p>
            <a:endParaRPr lang="en-US" dirty="0" smtClean="0"/>
          </a:p>
          <a:p>
            <a:endParaRPr lang="en-US" dirty="0"/>
          </a:p>
        </p:txBody>
      </p:sp>
      <p:pic>
        <p:nvPicPr>
          <p:cNvPr id="1027" name="Picture 3" descr="http://www.cdc.gov/h1n1flu/images/B00528_H1N1_flu_blue_lr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60580" y="4519836"/>
            <a:ext cx="1171606" cy="13797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07396" y="5897766"/>
            <a:ext cx="1997085" cy="369332"/>
          </a:xfrm>
          <a:prstGeom prst="rect">
            <a:avLst/>
          </a:prstGeom>
          <a:noFill/>
        </p:spPr>
        <p:txBody>
          <a:bodyPr wrap="none" rtlCol="0">
            <a:spAutoFit/>
          </a:bodyPr>
          <a:lstStyle/>
          <a:p>
            <a:r>
              <a:rPr lang="en-US" i="1" dirty="0" smtClean="0">
                <a:latin typeface="Arial" pitchFamily="34" charset="0"/>
                <a:cs typeface="Arial" pitchFamily="34" charset="0"/>
              </a:rPr>
              <a:t>Bacillus </a:t>
            </a:r>
            <a:r>
              <a:rPr lang="en-US" i="1" dirty="0" err="1" smtClean="0">
                <a:latin typeface="Arial" pitchFamily="34" charset="0"/>
                <a:cs typeface="Arial" pitchFamily="34" charset="0"/>
              </a:rPr>
              <a:t>Anthracis</a:t>
            </a:r>
            <a:endParaRPr lang="en-US" i="1" dirty="0">
              <a:latin typeface="Arial" pitchFamily="34" charset="0"/>
              <a:cs typeface="Arial" pitchFamily="34" charset="0"/>
            </a:endParaRPr>
          </a:p>
        </p:txBody>
      </p:sp>
      <p:pic>
        <p:nvPicPr>
          <p:cNvPr id="1039" name="Picture 15" descr="File:Bacillus anthracis Gram.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6682" y="4563500"/>
            <a:ext cx="1796263" cy="120574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newshour.s3.amazonaws.com/photos/2011/10/13/Black_Death_blog_main_horizontal.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7600" y="990600"/>
            <a:ext cx="4572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2178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96168"/>
            <a:ext cx="6512511" cy="1143000"/>
          </a:xfrm>
        </p:spPr>
        <p:txBody>
          <a:bodyPr/>
          <a:lstStyle/>
          <a:p>
            <a:pPr marL="0" indent="0" algn="ctr">
              <a:buNone/>
            </a:pPr>
            <a:r>
              <a:rPr lang="en-US" dirty="0" smtClean="0">
                <a:latin typeface="Arial" pitchFamily="34" charset="0"/>
                <a:cs typeface="Arial" pitchFamily="34" charset="0"/>
              </a:rPr>
              <a:t>Biological delivery options</a:t>
            </a:r>
            <a:endParaRPr lang="en-US" dirty="0">
              <a:latin typeface="Arial" pitchFamily="34" charset="0"/>
              <a:cs typeface="Arial" pitchFamily="34" charset="0"/>
            </a:endParaRPr>
          </a:p>
        </p:txBody>
      </p:sp>
      <p:pic>
        <p:nvPicPr>
          <p:cNvPr id="2050" name="Picture 2" descr="File:Scud Launcher.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04909"/>
            <a:ext cx="3429000" cy="22974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le:Crop Duster.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4069" y="841159"/>
            <a:ext cx="4645025" cy="355486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0676" y="3374347"/>
            <a:ext cx="903194"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1776" y="3196341"/>
            <a:ext cx="2018070" cy="3009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44375" y="5105400"/>
            <a:ext cx="393382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36996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ctr">
              <a:buNone/>
            </a:pPr>
            <a:r>
              <a:rPr lang="en-US" dirty="0" smtClean="0">
                <a:latin typeface="Arial" pitchFamily="34" charset="0"/>
                <a:cs typeface="Arial" pitchFamily="34" charset="0"/>
              </a:rPr>
              <a:t>Chemical</a:t>
            </a:r>
            <a:endParaRPr lang="en-US" dirty="0">
              <a:latin typeface="Arial" pitchFamily="34" charset="0"/>
              <a:cs typeface="Arial" pitchFamily="34" charset="0"/>
            </a:endParaRPr>
          </a:p>
        </p:txBody>
      </p:sp>
      <p:sp>
        <p:nvSpPr>
          <p:cNvPr id="3" name="Content Placeholder 2"/>
          <p:cNvSpPr>
            <a:spLocks noGrp="1"/>
          </p:cNvSpPr>
          <p:nvPr>
            <p:ph idx="4294967295"/>
          </p:nvPr>
        </p:nvSpPr>
        <p:spPr>
          <a:xfrm>
            <a:off x="457200" y="1905000"/>
            <a:ext cx="8229600" cy="4525963"/>
          </a:xfrm>
          <a:prstGeom prst="rect">
            <a:avLst/>
          </a:prstGeom>
        </p:spPr>
        <p:txBody>
          <a:bodyPr/>
          <a:lstStyle/>
          <a:p>
            <a:pPr>
              <a:buFont typeface="Arial" pitchFamily="34" charset="0"/>
              <a:buChar char="•"/>
            </a:pPr>
            <a:r>
              <a:rPr lang="en-US" dirty="0" smtClean="0">
                <a:latin typeface="Arial" pitchFamily="34" charset="0"/>
                <a:cs typeface="Arial" pitchFamily="34" charset="0"/>
              </a:rPr>
              <a:t>Types of agents</a:t>
            </a:r>
          </a:p>
          <a:p>
            <a:pPr lvl="1">
              <a:buFont typeface="Courier New" pitchFamily="49" charset="0"/>
              <a:buChar char="o"/>
            </a:pPr>
            <a:r>
              <a:rPr lang="en-US" dirty="0" smtClean="0">
                <a:latin typeface="Arial" pitchFamily="34" charset="0"/>
                <a:cs typeface="Arial" pitchFamily="34" charset="0"/>
              </a:rPr>
              <a:t>Chemical weapons</a:t>
            </a:r>
          </a:p>
          <a:p>
            <a:pPr lvl="2">
              <a:buFont typeface="Wingdings" pitchFamily="2" charset="2"/>
              <a:buChar char="§"/>
            </a:pPr>
            <a:r>
              <a:rPr lang="en-US" dirty="0" smtClean="0">
                <a:latin typeface="Arial" pitchFamily="34" charset="0"/>
                <a:cs typeface="Arial" pitchFamily="34" charset="0"/>
              </a:rPr>
              <a:t>Blood</a:t>
            </a:r>
          </a:p>
          <a:p>
            <a:pPr lvl="2">
              <a:buFont typeface="Wingdings" pitchFamily="2" charset="2"/>
              <a:buChar char="§"/>
            </a:pPr>
            <a:r>
              <a:rPr lang="en-US" dirty="0" smtClean="0">
                <a:latin typeface="Arial" pitchFamily="34" charset="0"/>
                <a:cs typeface="Arial" pitchFamily="34" charset="0"/>
              </a:rPr>
              <a:t>Blister</a:t>
            </a:r>
          </a:p>
          <a:p>
            <a:pPr lvl="2">
              <a:buFont typeface="Wingdings" pitchFamily="2" charset="2"/>
              <a:buChar char="§"/>
            </a:pPr>
            <a:r>
              <a:rPr lang="en-US" dirty="0" smtClean="0">
                <a:latin typeface="Arial" pitchFamily="34" charset="0"/>
                <a:cs typeface="Arial" pitchFamily="34" charset="0"/>
              </a:rPr>
              <a:t>Choking</a:t>
            </a:r>
          </a:p>
          <a:p>
            <a:pPr lvl="2">
              <a:buFont typeface="Wingdings" pitchFamily="2" charset="2"/>
              <a:buChar char="§"/>
            </a:pPr>
            <a:r>
              <a:rPr lang="en-US" dirty="0" smtClean="0">
                <a:latin typeface="Arial" pitchFamily="34" charset="0"/>
                <a:cs typeface="Arial" pitchFamily="34" charset="0"/>
              </a:rPr>
              <a:t>Nerve</a:t>
            </a:r>
          </a:p>
          <a:p>
            <a:pPr lvl="1">
              <a:buFont typeface="Courier New" pitchFamily="49" charset="0"/>
              <a:buChar char="o"/>
            </a:pPr>
            <a:r>
              <a:rPr lang="en-US" dirty="0" smtClean="0">
                <a:latin typeface="Arial" pitchFamily="34" charset="0"/>
                <a:cs typeface="Arial" pitchFamily="34" charset="0"/>
              </a:rPr>
              <a:t>Toxic industrial chemicals</a:t>
            </a:r>
            <a:endParaRPr lang="en-US" dirty="0">
              <a:latin typeface="Arial" pitchFamily="34" charset="0"/>
              <a:cs typeface="Arial" pitchFamily="34" charset="0"/>
            </a:endParaRPr>
          </a:p>
        </p:txBody>
      </p:sp>
      <p:pic>
        <p:nvPicPr>
          <p:cNvPr id="4" name="CP3   Video Library   Effects of Cyanide_WMV V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70871" y="2362200"/>
            <a:ext cx="3048000" cy="2286000"/>
          </a:xfrm>
          <a:prstGeom prst="rect">
            <a:avLst/>
          </a:prstGeom>
        </p:spPr>
      </p:pic>
    </p:spTree>
    <p:extLst>
      <p:ext uri="{BB962C8B-B14F-4D97-AF65-F5344CB8AC3E}">
        <p14:creationId xmlns:p14="http://schemas.microsoft.com/office/powerpoint/2010/main" val="3607818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8689" y="152400"/>
            <a:ext cx="6512511" cy="1143000"/>
          </a:xfrm>
        </p:spPr>
        <p:txBody>
          <a:bodyPr/>
          <a:lstStyle/>
          <a:p>
            <a:pPr marL="0" indent="0" algn="ctr">
              <a:buNone/>
            </a:pPr>
            <a:r>
              <a:rPr lang="en-US" dirty="0" smtClean="0">
                <a:latin typeface="Arial" pitchFamily="34" charset="0"/>
                <a:cs typeface="Arial" pitchFamily="34" charset="0"/>
              </a:rPr>
              <a:t>Chemical delivery options</a:t>
            </a:r>
            <a:endParaRPr lang="en-US" dirty="0">
              <a:latin typeface="Arial" pitchFamily="34" charset="0"/>
              <a:cs typeface="Arial" pitchFamily="34" charset="0"/>
            </a:endParaRP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449639"/>
            <a:ext cx="903194"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7839" y="3307701"/>
            <a:ext cx="4191000" cy="3008026"/>
            <a:chOff x="4572000" y="1524000"/>
            <a:chExt cx="4191000" cy="3008026"/>
          </a:xfrm>
        </p:grpSpPr>
        <p:pic>
          <p:nvPicPr>
            <p:cNvPr id="1027" name="Picture 3" descr="http://www.freefoto.com/images/25/53/25_53_21---Tank-Car_web.jpg" title="(c) FreeFoto.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24000"/>
              <a:ext cx="4191000" cy="28079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079800" y="4331971"/>
              <a:ext cx="683200" cy="200055"/>
            </a:xfrm>
            <a:prstGeom prst="rect">
              <a:avLst/>
            </a:prstGeom>
            <a:noFill/>
          </p:spPr>
          <p:txBody>
            <a:bodyPr wrap="none" rtlCol="0">
              <a:spAutoFit/>
            </a:bodyPr>
            <a:lstStyle/>
            <a:p>
              <a:r>
                <a:rPr lang="en-US" sz="700" b="1" dirty="0" smtClean="0"/>
                <a:t>Freefoto.com</a:t>
              </a:r>
              <a:endParaRPr lang="en-US" sz="700" b="1" dirty="0"/>
            </a:p>
          </p:txBody>
        </p:sp>
      </p:grpSp>
      <p:pic>
        <p:nvPicPr>
          <p:cNvPr id="1029" name="Picture 5" descr="http://usarmy.vo.llnwd.net/e2/-images/2009/12/13/58741/size0-army.mil-58741-2009-12-13-07120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177" y="762000"/>
            <a:ext cx="3618271" cy="2408412"/>
          </a:xfrm>
          <a:prstGeom prst="rect">
            <a:avLst/>
          </a:prstGeom>
          <a:noFill/>
          <a:ln w="3175" cmpd="sng">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540" y="773097"/>
            <a:ext cx="1943100"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 name="Picture 1" descr="http://cdn.morguefile.com/imageData/public/files/k/kakisky/preview/fldr_2011_03_05/file745129930562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79189"/>
            <a:ext cx="2133600" cy="289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8651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6512511" cy="1143000"/>
          </a:xfrm>
        </p:spPr>
        <p:txBody>
          <a:bodyPr/>
          <a:lstStyle/>
          <a:p>
            <a:pPr marL="0" indent="0" algn="ctr">
              <a:buNone/>
            </a:pPr>
            <a:r>
              <a:rPr lang="en-US" dirty="0" smtClean="0">
                <a:latin typeface="Arial" pitchFamily="34" charset="0"/>
                <a:cs typeface="Arial" pitchFamily="34" charset="0"/>
              </a:rPr>
              <a:t>Missile Systems</a:t>
            </a:r>
            <a:endParaRPr lang="en-US" dirty="0">
              <a:latin typeface="Arial" pitchFamily="34" charset="0"/>
              <a:cs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073273" y="-634349"/>
            <a:ext cx="5208301" cy="830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55301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250" y="173115"/>
            <a:ext cx="6512511" cy="1143000"/>
          </a:xfrm>
        </p:spPr>
        <p:txBody>
          <a:bodyPr/>
          <a:lstStyle/>
          <a:p>
            <a:pPr marL="0" indent="0" algn="ctr">
              <a:buNone/>
            </a:pPr>
            <a:r>
              <a:rPr lang="en-US" dirty="0" smtClean="0">
                <a:latin typeface="Arial" pitchFamily="34" charset="0"/>
                <a:cs typeface="Arial" pitchFamily="34" charset="0"/>
              </a:rPr>
              <a:t>Missile Systems</a:t>
            </a:r>
            <a:endParaRPr lang="en-US" dirty="0">
              <a:latin typeface="Arial" pitchFamily="34" charset="0"/>
              <a:cs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026906" y="-579106"/>
            <a:ext cx="5029200" cy="801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49284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ctr">
              <a:buNone/>
            </a:pPr>
            <a:r>
              <a:rPr lang="en-US" dirty="0" smtClean="0">
                <a:latin typeface="Arial" pitchFamily="34" charset="0"/>
                <a:cs typeface="Arial" pitchFamily="34" charset="0"/>
              </a:rPr>
              <a:t>Objectives</a:t>
            </a:r>
            <a:endParaRPr lang="en-US" dirty="0">
              <a:latin typeface="Arial" pitchFamily="34" charset="0"/>
              <a:cs typeface="Arial" pitchFamily="34" charset="0"/>
            </a:endParaRPr>
          </a:p>
        </p:txBody>
      </p:sp>
      <p:sp>
        <p:nvSpPr>
          <p:cNvPr id="3" name="Content Placeholder 2"/>
          <p:cNvSpPr>
            <a:spLocks noGrp="1"/>
          </p:cNvSpPr>
          <p:nvPr>
            <p:ph idx="4294967295"/>
          </p:nvPr>
        </p:nvSpPr>
        <p:spPr>
          <a:xfrm>
            <a:off x="457200" y="1600200"/>
            <a:ext cx="8229600" cy="4525963"/>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Define Weapons of Mass Destruction (WMD) and different categories of Chemical, Biological, Radiological and Nuclear weapons</a:t>
            </a:r>
          </a:p>
          <a:p>
            <a:pPr>
              <a:buFont typeface="Arial" pitchFamily="34" charset="0"/>
              <a:buChar char="•"/>
            </a:pPr>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Identify the characteristics of each type of WMD as well as potential delivery mechanisms</a:t>
            </a:r>
          </a:p>
          <a:p>
            <a:pPr>
              <a:buFont typeface="Arial" pitchFamily="34" charset="0"/>
              <a:buChar char="•"/>
            </a:pPr>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Describe the proliferation pathway</a:t>
            </a:r>
            <a:endParaRPr lang="en-US" dirty="0">
              <a:latin typeface="Arial" pitchFamily="34" charset="0"/>
              <a:cs typeface="Arial" pitchFamily="34" charset="0"/>
            </a:endParaRPr>
          </a:p>
        </p:txBody>
      </p:sp>
    </p:spTree>
    <p:extLst>
      <p:ext uri="{BB962C8B-B14F-4D97-AF65-F5344CB8AC3E}">
        <p14:creationId xmlns:p14="http://schemas.microsoft.com/office/powerpoint/2010/main" val="3159484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ctr">
              <a:buNone/>
            </a:pPr>
            <a:r>
              <a:rPr lang="en-US" dirty="0" smtClean="0">
                <a:latin typeface="Arial" pitchFamily="34" charset="0"/>
                <a:cs typeface="Arial" pitchFamily="34" charset="0"/>
              </a:rPr>
              <a:t>Missile Systems</a:t>
            </a:r>
            <a:endParaRPr lang="en-US" dirty="0">
              <a:latin typeface="Arial" pitchFamily="34" charset="0"/>
              <a:cs typeface="Arial" pitchFamily="34" charset="0"/>
            </a:endParaRPr>
          </a:p>
        </p:txBody>
      </p:sp>
      <p:pic>
        <p:nvPicPr>
          <p:cNvPr id="2050" name="Picture 2" descr="https://encrypted-tbn0.google.com/images?q=tbn:ANd9GcRWFCCblBSOKrVaHrYjjeY5KYsPLsIAbCUqwBwRTNyKhHMqSMu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732" y="1295400"/>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isthq.com/Portals/6/Images/6282006134516611965358257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33" y="3914775"/>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6369" y="3657600"/>
            <a:ext cx="2752725"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117" y="1295400"/>
            <a:ext cx="5143501" cy="2022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00242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ctr">
              <a:buNone/>
            </a:pPr>
            <a:r>
              <a:rPr lang="en-US" dirty="0" smtClean="0">
                <a:latin typeface="Arial" pitchFamily="34" charset="0"/>
                <a:cs typeface="Arial" pitchFamily="34" charset="0"/>
              </a:rPr>
              <a:t>Classic Proliferation</a:t>
            </a:r>
            <a:endParaRPr lang="en-US" dirty="0">
              <a:latin typeface="Arial" pitchFamily="34" charset="0"/>
              <a:cs typeface="Arial" pitchFamily="34" charset="0"/>
            </a:endParaRPr>
          </a:p>
        </p:txBody>
      </p:sp>
      <p:sp>
        <p:nvSpPr>
          <p:cNvPr id="3" name="Content Placeholder 2"/>
          <p:cNvSpPr>
            <a:spLocks noGrp="1"/>
          </p:cNvSpPr>
          <p:nvPr>
            <p:ph idx="4294967295"/>
          </p:nvPr>
        </p:nvSpPr>
        <p:spPr>
          <a:xfrm>
            <a:off x="457200" y="1600200"/>
            <a:ext cx="8229600" cy="4525963"/>
          </a:xfrm>
          <a:prstGeom prst="rect">
            <a:avLst/>
          </a:prstGeom>
        </p:spPr>
        <p:txBody>
          <a:bodyPr/>
          <a:lstStyle/>
          <a:p>
            <a:pPr>
              <a:buFont typeface="Arial" pitchFamily="34" charset="0"/>
              <a:buChar char="•"/>
            </a:pPr>
            <a:r>
              <a:rPr lang="en-US" dirty="0" smtClean="0">
                <a:latin typeface="Arial" pitchFamily="34" charset="0"/>
                <a:cs typeface="Arial" pitchFamily="34" charset="0"/>
              </a:rPr>
              <a:t>What do we mean?</a:t>
            </a:r>
          </a:p>
          <a:p>
            <a:pPr marL="45720" indent="0">
              <a:buNone/>
            </a:pPr>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Who cares?</a:t>
            </a:r>
          </a:p>
          <a:p>
            <a:pPr lvl="1">
              <a:buFont typeface="Courier New" pitchFamily="49" charset="0"/>
              <a:buChar char="o"/>
            </a:pPr>
            <a:r>
              <a:rPr lang="en-US" dirty="0" smtClean="0">
                <a:latin typeface="Arial" pitchFamily="34" charset="0"/>
                <a:cs typeface="Arial" pitchFamily="34" charset="0"/>
              </a:rPr>
              <a:t>Treaties</a:t>
            </a:r>
          </a:p>
          <a:p>
            <a:pPr lvl="1">
              <a:buFont typeface="Courier New" pitchFamily="49" charset="0"/>
              <a:buChar char="o"/>
            </a:pPr>
            <a:r>
              <a:rPr lang="en-US" dirty="0" smtClean="0">
                <a:latin typeface="Arial" pitchFamily="34" charset="0"/>
                <a:cs typeface="Arial" pitchFamily="34" charset="0"/>
              </a:rPr>
              <a:t>Stability</a:t>
            </a:r>
          </a:p>
          <a:p>
            <a:pPr marL="365760" lvl="1" indent="0">
              <a:buNone/>
            </a:pPr>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Historical examples</a:t>
            </a:r>
          </a:p>
          <a:p>
            <a:pPr lvl="1">
              <a:buFont typeface="Courier New" pitchFamily="49" charset="0"/>
              <a:buChar char="o"/>
            </a:pPr>
            <a:r>
              <a:rPr lang="en-US" dirty="0" smtClean="0">
                <a:latin typeface="Arial" pitchFamily="34" charset="0"/>
                <a:cs typeface="Arial" pitchFamily="34" charset="0"/>
              </a:rPr>
              <a:t>South Africa</a:t>
            </a:r>
          </a:p>
          <a:p>
            <a:pPr lvl="1">
              <a:buFont typeface="Courier New" pitchFamily="49" charset="0"/>
              <a:buChar char="o"/>
            </a:pPr>
            <a:r>
              <a:rPr lang="en-US" dirty="0" smtClean="0">
                <a:latin typeface="Arial" pitchFamily="34" charset="0"/>
                <a:cs typeface="Arial" pitchFamily="34" charset="0"/>
              </a:rPr>
              <a:t>North Korea</a:t>
            </a:r>
          </a:p>
        </p:txBody>
      </p:sp>
      <p:pic>
        <p:nvPicPr>
          <p:cNvPr id="6" name="Picture 2" descr="http://study.abingdon.org.uk/history/Arms_Race_1961.gif"/>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4256753" y="2133600"/>
            <a:ext cx="459105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9531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ctr">
              <a:buNone/>
            </a:pPr>
            <a:r>
              <a:rPr lang="en-US" dirty="0" smtClean="0">
                <a:latin typeface="Arial" pitchFamily="34" charset="0"/>
                <a:cs typeface="Arial" pitchFamily="34" charset="0"/>
              </a:rPr>
              <a:t>Today’s Proliferation</a:t>
            </a:r>
            <a:endParaRPr lang="en-US" dirty="0">
              <a:latin typeface="Arial" pitchFamily="34" charset="0"/>
              <a:cs typeface="Arial" pitchFamily="34" charset="0"/>
            </a:endParaRPr>
          </a:p>
        </p:txBody>
      </p:sp>
      <p:sp>
        <p:nvSpPr>
          <p:cNvPr id="3" name="Content Placeholder 2"/>
          <p:cNvSpPr>
            <a:spLocks noGrp="1"/>
          </p:cNvSpPr>
          <p:nvPr>
            <p:ph idx="4294967295"/>
          </p:nvPr>
        </p:nvSpPr>
        <p:spPr>
          <a:xfrm>
            <a:off x="3886200" y="1981200"/>
            <a:ext cx="4191000" cy="4525963"/>
          </a:xfrm>
          <a:prstGeom prst="rect">
            <a:avLst/>
          </a:prstGeom>
        </p:spPr>
        <p:txBody>
          <a:bodyPr/>
          <a:lstStyle/>
          <a:p>
            <a:pPr>
              <a:buFont typeface="Arial" pitchFamily="34" charset="0"/>
              <a:buChar char="•"/>
            </a:pPr>
            <a:r>
              <a:rPr lang="en-US" dirty="0" smtClean="0">
                <a:latin typeface="Arial" pitchFamily="34" charset="0"/>
                <a:cs typeface="Arial" pitchFamily="34" charset="0"/>
              </a:rPr>
              <a:t>An introduction to dual use</a:t>
            </a:r>
          </a:p>
          <a:p>
            <a:pPr>
              <a:buFont typeface="Arial" pitchFamily="34" charset="0"/>
              <a:buChar char="•"/>
            </a:pPr>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The proliferation pathway</a:t>
            </a:r>
          </a:p>
          <a:p>
            <a:pPr>
              <a:buFont typeface="Arial" pitchFamily="34" charset="0"/>
              <a:buChar char="•"/>
            </a:pPr>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The global market and illicit supply networks</a:t>
            </a:r>
          </a:p>
          <a:p>
            <a:pPr marL="0" indent="0">
              <a:buNone/>
            </a:pPr>
            <a:endParaRPr lang="en-US" dirty="0" smtClean="0"/>
          </a:p>
          <a:p>
            <a:endParaRPr lang="en-US" dirty="0"/>
          </a:p>
        </p:txBody>
      </p:sp>
      <p:pic>
        <p:nvPicPr>
          <p:cNvPr id="7170" name="Picture 2" descr="breaking and entering,buildings,burglars,criminals,homes,houses,law breakers,males,men,people,persons,thieves,windo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76400"/>
            <a:ext cx="3095625" cy="309562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upload.wikimedia.org/wikipedia/commons/thumb/b/b5/Radioactive.svg/600px-Radioactive.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2957512"/>
            <a:ext cx="609600" cy="533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0616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technomarketer.typepad.com/.a/6a00d8341bfcd953ef01156f65f591970c-p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8046" y="3209473"/>
            <a:ext cx="1645981" cy="1234486"/>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407832" y="1401721"/>
            <a:ext cx="5001804" cy="50018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778046" y="1401721"/>
            <a:ext cx="4983214" cy="49832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marL="0" indent="0" algn="ctr">
              <a:buNone/>
            </a:pPr>
            <a:r>
              <a:rPr lang="en-US" dirty="0" smtClean="0">
                <a:latin typeface="Arial" pitchFamily="34" charset="0"/>
                <a:cs typeface="Arial" pitchFamily="34" charset="0"/>
              </a:rPr>
              <a:t>What is Dual Use?</a:t>
            </a:r>
            <a:endParaRPr lang="en-US" dirty="0">
              <a:latin typeface="Arial" pitchFamily="34" charset="0"/>
              <a:cs typeface="Arial" pitchFamily="34" charset="0"/>
            </a:endParaRPr>
          </a:p>
        </p:txBody>
      </p:sp>
      <p:pic>
        <p:nvPicPr>
          <p:cNvPr id="4098" name="Picture 2" descr="http://cdn.morguefile.com/imageData/public/files/l/luisrock62/preview/fldr_2005_02_03/file000183301878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62000" y="3448499"/>
            <a:ext cx="1785784" cy="121260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i.ebayimg.com/00/s/NTAwWDUwMA==/$(KGrHqZ,!pgE8W)GrrS4BPLmRNZpFw~~60_1.JPG?set_id=8800005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553200" y="3612672"/>
            <a:ext cx="1662574" cy="16625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10402" y="1688690"/>
            <a:ext cx="1569660" cy="369332"/>
          </a:xfrm>
          <a:prstGeom prst="rect">
            <a:avLst/>
          </a:prstGeom>
          <a:noFill/>
        </p:spPr>
        <p:txBody>
          <a:bodyPr wrap="none" rtlCol="0">
            <a:spAutoFit/>
          </a:bodyPr>
          <a:lstStyle/>
          <a:p>
            <a:r>
              <a:rPr lang="en-US" b="1" dirty="0" smtClean="0">
                <a:latin typeface="Arial" pitchFamily="34" charset="0"/>
                <a:cs typeface="Arial" pitchFamily="34" charset="0"/>
              </a:rPr>
              <a:t>Pure Military</a:t>
            </a:r>
            <a:endParaRPr lang="en-US" b="1" dirty="0">
              <a:latin typeface="Arial" pitchFamily="34" charset="0"/>
              <a:cs typeface="Arial" pitchFamily="34" charset="0"/>
            </a:endParaRPr>
          </a:p>
        </p:txBody>
      </p:sp>
      <p:sp>
        <p:nvSpPr>
          <p:cNvPr id="8" name="TextBox 7"/>
          <p:cNvSpPr txBox="1"/>
          <p:nvPr/>
        </p:nvSpPr>
        <p:spPr>
          <a:xfrm>
            <a:off x="5598539" y="1676400"/>
            <a:ext cx="1582484" cy="369332"/>
          </a:xfrm>
          <a:prstGeom prst="rect">
            <a:avLst/>
          </a:prstGeom>
          <a:noFill/>
        </p:spPr>
        <p:txBody>
          <a:bodyPr wrap="none" rtlCol="0">
            <a:spAutoFit/>
          </a:bodyPr>
          <a:lstStyle/>
          <a:p>
            <a:r>
              <a:rPr lang="en-US" b="1" dirty="0" smtClean="0">
                <a:latin typeface="Arial" pitchFamily="34" charset="0"/>
                <a:cs typeface="Arial" pitchFamily="34" charset="0"/>
              </a:rPr>
              <a:t>Pure Civilian</a:t>
            </a:r>
            <a:endParaRPr lang="en-US" b="1" dirty="0">
              <a:latin typeface="Arial" pitchFamily="34" charset="0"/>
              <a:cs typeface="Arial" pitchFamily="34" charset="0"/>
            </a:endParaRPr>
          </a:p>
        </p:txBody>
      </p:sp>
      <p:sp>
        <p:nvSpPr>
          <p:cNvPr id="9" name="TextBox 8"/>
          <p:cNvSpPr txBox="1"/>
          <p:nvPr/>
        </p:nvSpPr>
        <p:spPr>
          <a:xfrm>
            <a:off x="3885061" y="2888202"/>
            <a:ext cx="1713478" cy="369332"/>
          </a:xfrm>
          <a:prstGeom prst="rect">
            <a:avLst/>
          </a:prstGeom>
          <a:noFill/>
        </p:spPr>
        <p:txBody>
          <a:bodyPr wrap="square" rtlCol="0">
            <a:spAutoFit/>
          </a:bodyPr>
          <a:lstStyle/>
          <a:p>
            <a:r>
              <a:rPr lang="en-US" b="1" dirty="0" smtClean="0">
                <a:latin typeface="Arial" pitchFamily="34" charset="0"/>
                <a:cs typeface="Arial" pitchFamily="34" charset="0"/>
              </a:rPr>
              <a:t>Pure Trouble</a:t>
            </a:r>
            <a:endParaRPr lang="en-US" b="1" dirty="0">
              <a:latin typeface="Arial" pitchFamily="34" charset="0"/>
              <a:cs typeface="Arial" pitchFamily="34" charset="0"/>
            </a:endParaRPr>
          </a:p>
        </p:txBody>
      </p:sp>
    </p:spTree>
    <p:extLst>
      <p:ext uri="{BB962C8B-B14F-4D97-AF65-F5344CB8AC3E}">
        <p14:creationId xmlns:p14="http://schemas.microsoft.com/office/powerpoint/2010/main" val="1859097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ctr">
              <a:buNone/>
            </a:pPr>
            <a:r>
              <a:rPr lang="en-US" dirty="0" smtClean="0">
                <a:latin typeface="Arial" pitchFamily="34" charset="0"/>
                <a:cs typeface="Arial" pitchFamily="34" charset="0"/>
              </a:rPr>
              <a:t>How Can You Tell?</a:t>
            </a:r>
            <a:endParaRPr lang="en-US" dirty="0">
              <a:latin typeface="Arial" pitchFamily="34" charset="0"/>
              <a:cs typeface="Arial" pitchFamily="34" charset="0"/>
            </a:endParaRPr>
          </a:p>
        </p:txBody>
      </p:sp>
      <p:sp>
        <p:nvSpPr>
          <p:cNvPr id="3" name="Content Placeholder 2"/>
          <p:cNvSpPr>
            <a:spLocks noGrp="1"/>
          </p:cNvSpPr>
          <p:nvPr>
            <p:ph idx="4294967295"/>
          </p:nvPr>
        </p:nvSpPr>
        <p:spPr>
          <a:xfrm>
            <a:off x="0" y="1623218"/>
            <a:ext cx="4648200" cy="4525963"/>
          </a:xfrm>
          <a:prstGeom prst="rect">
            <a:avLst/>
          </a:prstGeom>
        </p:spPr>
        <p:txBody>
          <a:bodyPr/>
          <a:lstStyle/>
          <a:p>
            <a:pPr>
              <a:buFont typeface="Arial" pitchFamily="34" charset="0"/>
              <a:buChar char="•"/>
            </a:pPr>
            <a:r>
              <a:rPr lang="en-US" dirty="0" smtClean="0">
                <a:latin typeface="Arial" pitchFamily="34" charset="0"/>
                <a:cs typeface="Arial" pitchFamily="34" charset="0"/>
              </a:rPr>
              <a:t>Export Control Lists</a:t>
            </a:r>
          </a:p>
          <a:p>
            <a:pPr lvl="1">
              <a:buFont typeface="Arial" pitchFamily="34" charset="0"/>
              <a:buChar char="•"/>
            </a:pPr>
            <a:r>
              <a:rPr lang="en-US" dirty="0" smtClean="0">
                <a:latin typeface="Arial" pitchFamily="34" charset="0"/>
                <a:cs typeface="Arial" pitchFamily="34" charset="0"/>
              </a:rPr>
              <a:t>Nuclear Suppliers Group</a:t>
            </a:r>
          </a:p>
          <a:p>
            <a:pPr lvl="1">
              <a:buFont typeface="Arial" pitchFamily="34" charset="0"/>
              <a:buChar char="•"/>
            </a:pPr>
            <a:r>
              <a:rPr lang="en-US" dirty="0" smtClean="0">
                <a:latin typeface="Arial" pitchFamily="34" charset="0"/>
                <a:cs typeface="Arial" pitchFamily="34" charset="0"/>
              </a:rPr>
              <a:t>Australia Group</a:t>
            </a:r>
          </a:p>
          <a:p>
            <a:pPr lvl="1">
              <a:buFont typeface="Arial" pitchFamily="34" charset="0"/>
              <a:buChar char="•"/>
            </a:pPr>
            <a:r>
              <a:rPr lang="en-US" dirty="0" smtClean="0">
                <a:latin typeface="Arial" pitchFamily="34" charset="0"/>
                <a:cs typeface="Arial" pitchFamily="34" charset="0"/>
              </a:rPr>
              <a:t>Missile Technology Control Regime</a:t>
            </a:r>
          </a:p>
          <a:p>
            <a:pPr lvl="1">
              <a:buFont typeface="Arial" pitchFamily="34" charset="0"/>
              <a:buChar char="•"/>
            </a:pPr>
            <a:r>
              <a:rPr lang="en-US" dirty="0" err="1" smtClean="0">
                <a:latin typeface="Arial" pitchFamily="34" charset="0"/>
                <a:cs typeface="Arial" pitchFamily="34" charset="0"/>
              </a:rPr>
              <a:t>Wassenaar</a:t>
            </a:r>
            <a:r>
              <a:rPr lang="en-US" dirty="0" smtClean="0">
                <a:latin typeface="Arial" pitchFamily="34" charset="0"/>
                <a:cs typeface="Arial" pitchFamily="34" charset="0"/>
              </a:rPr>
              <a:t> Arrangement</a:t>
            </a:r>
          </a:p>
          <a:p>
            <a:pPr marL="0" indent="0">
              <a:buNone/>
            </a:pPr>
            <a:endParaRPr lang="en-US" dirty="0" smtClean="0"/>
          </a:p>
        </p:txBody>
      </p:sp>
      <p:pic>
        <p:nvPicPr>
          <p:cNvPr id="6147" name="Picture 3" descr="http://cdn.morguefile.com/imageData/public/files/x/xololounge/preview/fldr_2008_09_13/file00015648948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200400"/>
            <a:ext cx="4191000" cy="2791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410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ctr">
              <a:buNone/>
            </a:pPr>
            <a:r>
              <a:rPr lang="en-US" dirty="0" smtClean="0">
                <a:latin typeface="Arial" pitchFamily="34" charset="0"/>
                <a:cs typeface="Arial" pitchFamily="34" charset="0"/>
              </a:rPr>
              <a:t>The Proliferation Pathway</a:t>
            </a:r>
            <a:endParaRPr lang="en-US" dirty="0">
              <a:latin typeface="Arial" pitchFamily="34" charset="0"/>
              <a:cs typeface="Arial" pitchFamily="34" charset="0"/>
            </a:endParaRPr>
          </a:p>
        </p:txBody>
      </p:sp>
      <p:sp>
        <p:nvSpPr>
          <p:cNvPr id="4" name="Rectangle 3"/>
          <p:cNvSpPr/>
          <p:nvPr/>
        </p:nvSpPr>
        <p:spPr>
          <a:xfrm>
            <a:off x="672863" y="2057400"/>
            <a:ext cx="1143000" cy="962526"/>
          </a:xfrm>
          <a:prstGeom prst="rect">
            <a:avLst/>
          </a:prstGeom>
          <a:solidFill>
            <a:schemeClr val="accent2"/>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Arial" pitchFamily="34" charset="0"/>
                <a:cs typeface="Arial" pitchFamily="34" charset="0"/>
              </a:rPr>
              <a:t>Material, Technology, Knowledge Developed</a:t>
            </a:r>
            <a:endParaRPr lang="en-US" sz="1200" b="1" dirty="0">
              <a:latin typeface="Arial" pitchFamily="34" charset="0"/>
              <a:cs typeface="Arial" pitchFamily="34" charset="0"/>
            </a:endParaRPr>
          </a:p>
        </p:txBody>
      </p:sp>
      <p:sp>
        <p:nvSpPr>
          <p:cNvPr id="6" name="Rectangle 5"/>
          <p:cNvSpPr/>
          <p:nvPr/>
        </p:nvSpPr>
        <p:spPr>
          <a:xfrm>
            <a:off x="1955326" y="2057400"/>
            <a:ext cx="1143000" cy="962526"/>
          </a:xfrm>
          <a:prstGeom prst="rect">
            <a:avLst/>
          </a:prstGeom>
          <a:solidFill>
            <a:schemeClr val="accent2"/>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latin typeface="Arial" pitchFamily="34" charset="0"/>
                <a:cs typeface="Arial" pitchFamily="34" charset="0"/>
              </a:rPr>
              <a:t>Seller Obtains Commodity</a:t>
            </a:r>
            <a:endParaRPr lang="en-US" sz="1100" b="1" dirty="0">
              <a:latin typeface="Arial" pitchFamily="34" charset="0"/>
              <a:cs typeface="Arial" pitchFamily="34" charset="0"/>
            </a:endParaRPr>
          </a:p>
        </p:txBody>
      </p:sp>
      <p:sp>
        <p:nvSpPr>
          <p:cNvPr id="7" name="Rectangle 6"/>
          <p:cNvSpPr/>
          <p:nvPr/>
        </p:nvSpPr>
        <p:spPr>
          <a:xfrm>
            <a:off x="3237789" y="2053906"/>
            <a:ext cx="2115228" cy="966019"/>
          </a:xfrm>
          <a:prstGeom prst="rect">
            <a:avLst/>
          </a:prstGeom>
          <a:solidFill>
            <a:schemeClr val="accent2"/>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itchFamily="34" charset="0"/>
                <a:cs typeface="Arial" pitchFamily="34" charset="0"/>
              </a:rPr>
              <a:t>Material, Technology, Knowledge </a:t>
            </a:r>
            <a:r>
              <a:rPr lang="en-US" sz="1100" b="1" dirty="0" smtClean="0">
                <a:latin typeface="Arial" pitchFamily="34" charset="0"/>
                <a:cs typeface="Arial" pitchFamily="34" charset="0"/>
              </a:rPr>
              <a:t>Transmitted via Middlemen</a:t>
            </a:r>
            <a:endParaRPr lang="en-US" sz="1100" b="1" dirty="0">
              <a:latin typeface="Arial" pitchFamily="34" charset="0"/>
              <a:cs typeface="Arial" pitchFamily="34" charset="0"/>
            </a:endParaRPr>
          </a:p>
          <a:p>
            <a:pPr algn="ctr"/>
            <a:r>
              <a:rPr lang="en-US" sz="1100" b="1" dirty="0" smtClean="0">
                <a:latin typeface="Arial" pitchFamily="34" charset="0"/>
                <a:cs typeface="Arial" pitchFamily="34" charset="0"/>
              </a:rPr>
              <a:t> </a:t>
            </a:r>
            <a:endParaRPr lang="en-US" sz="1100" b="1" dirty="0">
              <a:latin typeface="Arial" pitchFamily="34" charset="0"/>
              <a:cs typeface="Arial" pitchFamily="34" charset="0"/>
            </a:endParaRPr>
          </a:p>
        </p:txBody>
      </p:sp>
      <p:sp>
        <p:nvSpPr>
          <p:cNvPr id="8" name="Rectangle 7"/>
          <p:cNvSpPr/>
          <p:nvPr/>
        </p:nvSpPr>
        <p:spPr>
          <a:xfrm>
            <a:off x="5492480" y="2053906"/>
            <a:ext cx="1108587" cy="962527"/>
          </a:xfrm>
          <a:prstGeom prst="rect">
            <a:avLst/>
          </a:prstGeom>
          <a:solidFill>
            <a:schemeClr val="accent2"/>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latin typeface="Arial" pitchFamily="34" charset="0"/>
                <a:cs typeface="Arial" pitchFamily="34" charset="0"/>
              </a:rPr>
              <a:t>Buyer Obtains Commodity</a:t>
            </a:r>
            <a:endParaRPr lang="en-US" sz="1100" b="1" dirty="0">
              <a:latin typeface="Arial" pitchFamily="34" charset="0"/>
              <a:cs typeface="Arial" pitchFamily="34" charset="0"/>
            </a:endParaRPr>
          </a:p>
        </p:txBody>
      </p:sp>
      <p:sp>
        <p:nvSpPr>
          <p:cNvPr id="9" name="Rectangle 8"/>
          <p:cNvSpPr/>
          <p:nvPr/>
        </p:nvSpPr>
        <p:spPr>
          <a:xfrm>
            <a:off x="6740530" y="2057400"/>
            <a:ext cx="1121006" cy="962526"/>
          </a:xfrm>
          <a:prstGeom prst="rect">
            <a:avLst/>
          </a:prstGeom>
          <a:solidFill>
            <a:schemeClr val="accent2"/>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latin typeface="Arial" pitchFamily="34" charset="0"/>
                <a:cs typeface="Arial" pitchFamily="34" charset="0"/>
              </a:rPr>
              <a:t>Assembly</a:t>
            </a:r>
            <a:endParaRPr lang="en-US" sz="1100" b="1" dirty="0">
              <a:latin typeface="Arial" pitchFamily="34" charset="0"/>
              <a:cs typeface="Arial" pitchFamily="34" charset="0"/>
            </a:endParaRPr>
          </a:p>
        </p:txBody>
      </p:sp>
      <p:sp>
        <p:nvSpPr>
          <p:cNvPr id="10" name="Rectangle 9"/>
          <p:cNvSpPr/>
          <p:nvPr/>
        </p:nvSpPr>
        <p:spPr>
          <a:xfrm>
            <a:off x="8001000" y="2057400"/>
            <a:ext cx="1022684" cy="962526"/>
          </a:xfrm>
          <a:prstGeom prst="rect">
            <a:avLst/>
          </a:prstGeom>
          <a:solidFill>
            <a:schemeClr val="accent2"/>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latin typeface="Arial" pitchFamily="34" charset="0"/>
                <a:cs typeface="Arial" pitchFamily="34" charset="0"/>
              </a:rPr>
              <a:t>Release</a:t>
            </a:r>
            <a:endParaRPr lang="en-US" sz="1100" b="1" dirty="0">
              <a:latin typeface="Arial" pitchFamily="34" charset="0"/>
              <a:cs typeface="Arial" pitchFamily="34" charset="0"/>
            </a:endParaRPr>
          </a:p>
        </p:txBody>
      </p:sp>
      <p:sp>
        <p:nvSpPr>
          <p:cNvPr id="5" name="Rectangle 4"/>
          <p:cNvSpPr/>
          <p:nvPr/>
        </p:nvSpPr>
        <p:spPr>
          <a:xfrm>
            <a:off x="157316" y="2057400"/>
            <a:ext cx="381000" cy="962526"/>
          </a:xfrm>
          <a:prstGeom prst="rect">
            <a:avLst/>
          </a:prstGeom>
          <a:solidFill>
            <a:schemeClr val="accent2"/>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dirty="0" smtClean="0">
                <a:latin typeface="Arial" pitchFamily="34" charset="0"/>
                <a:cs typeface="Arial" pitchFamily="34" charset="0"/>
              </a:rPr>
              <a:t>Proliferation</a:t>
            </a:r>
            <a:r>
              <a:rPr lang="en-US" sz="1200" b="1" dirty="0" smtClean="0"/>
              <a:t> </a:t>
            </a:r>
            <a:r>
              <a:rPr lang="en-US" sz="1100" b="1" dirty="0" smtClean="0">
                <a:latin typeface="Arial" pitchFamily="34" charset="0"/>
                <a:cs typeface="Arial" pitchFamily="34" charset="0"/>
              </a:rPr>
              <a:t>Phases</a:t>
            </a:r>
            <a:endParaRPr lang="en-US" sz="1100" b="1" dirty="0">
              <a:latin typeface="Arial" pitchFamily="34" charset="0"/>
              <a:cs typeface="Arial" pitchFamily="34" charset="0"/>
            </a:endParaRPr>
          </a:p>
        </p:txBody>
      </p:sp>
      <p:sp>
        <p:nvSpPr>
          <p:cNvPr id="12" name="Rectangle 11"/>
          <p:cNvSpPr/>
          <p:nvPr/>
        </p:nvSpPr>
        <p:spPr>
          <a:xfrm>
            <a:off x="157316" y="3886200"/>
            <a:ext cx="381000" cy="962526"/>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dirty="0" smtClean="0">
                <a:latin typeface="Arial" pitchFamily="34" charset="0"/>
                <a:cs typeface="Arial" pitchFamily="34" charset="0"/>
              </a:rPr>
              <a:t>Involved Parties</a:t>
            </a:r>
            <a:endParaRPr lang="en-US" sz="1100" b="1" dirty="0">
              <a:latin typeface="Arial" pitchFamily="34" charset="0"/>
              <a:cs typeface="Arial" pitchFamily="34" charset="0"/>
            </a:endParaRPr>
          </a:p>
        </p:txBody>
      </p:sp>
      <p:sp>
        <p:nvSpPr>
          <p:cNvPr id="13" name="Rectangle 12"/>
          <p:cNvSpPr/>
          <p:nvPr/>
        </p:nvSpPr>
        <p:spPr>
          <a:xfrm>
            <a:off x="672863" y="3889694"/>
            <a:ext cx="1143000" cy="962526"/>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latin typeface="Arial" pitchFamily="34" charset="0"/>
                <a:cs typeface="Arial" pitchFamily="34" charset="0"/>
              </a:rPr>
              <a:t>Technicians, Scientists, Security, Management</a:t>
            </a:r>
            <a:endParaRPr lang="en-US" sz="1100" b="1" dirty="0">
              <a:latin typeface="Arial" pitchFamily="34" charset="0"/>
              <a:cs typeface="Arial" pitchFamily="34" charset="0"/>
            </a:endParaRPr>
          </a:p>
        </p:txBody>
      </p:sp>
      <p:sp>
        <p:nvSpPr>
          <p:cNvPr id="14" name="Rectangle 13"/>
          <p:cNvSpPr/>
          <p:nvPr/>
        </p:nvSpPr>
        <p:spPr>
          <a:xfrm>
            <a:off x="1950410" y="3889694"/>
            <a:ext cx="1143000" cy="962526"/>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itchFamily="34" charset="0"/>
                <a:cs typeface="Arial" pitchFamily="34" charset="0"/>
              </a:rPr>
              <a:t>Technicians, Scientists, Security, Management</a:t>
            </a:r>
          </a:p>
        </p:txBody>
      </p:sp>
      <p:sp>
        <p:nvSpPr>
          <p:cNvPr id="15" name="Rectangle 14"/>
          <p:cNvSpPr/>
          <p:nvPr/>
        </p:nvSpPr>
        <p:spPr>
          <a:xfrm>
            <a:off x="3227957" y="3886200"/>
            <a:ext cx="2115228" cy="966019"/>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latin typeface="Arial" pitchFamily="34" charset="0"/>
                <a:cs typeface="Arial" pitchFamily="34" charset="0"/>
              </a:rPr>
              <a:t>Smugglers, Brokers, Trans-shippers, Port Authorities </a:t>
            </a:r>
            <a:endParaRPr lang="en-US" sz="1100" b="1" dirty="0">
              <a:latin typeface="Arial" pitchFamily="34" charset="0"/>
              <a:cs typeface="Arial" pitchFamily="34" charset="0"/>
            </a:endParaRPr>
          </a:p>
        </p:txBody>
      </p:sp>
      <p:sp>
        <p:nvSpPr>
          <p:cNvPr id="16" name="Rectangle 15"/>
          <p:cNvSpPr/>
          <p:nvPr/>
        </p:nvSpPr>
        <p:spPr>
          <a:xfrm>
            <a:off x="5477732" y="3886200"/>
            <a:ext cx="1108587" cy="962527"/>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latin typeface="Arial" pitchFamily="34" charset="0"/>
                <a:cs typeface="Arial" pitchFamily="34" charset="0"/>
              </a:rPr>
              <a:t>State or Non-State Actors</a:t>
            </a:r>
            <a:endParaRPr lang="en-US" sz="1100" b="1" dirty="0">
              <a:latin typeface="Arial" pitchFamily="34" charset="0"/>
              <a:cs typeface="Arial" pitchFamily="34" charset="0"/>
            </a:endParaRPr>
          </a:p>
        </p:txBody>
      </p:sp>
      <p:sp>
        <p:nvSpPr>
          <p:cNvPr id="17" name="Rectangle 16"/>
          <p:cNvSpPr/>
          <p:nvPr/>
        </p:nvSpPr>
        <p:spPr>
          <a:xfrm>
            <a:off x="6720866" y="3889694"/>
            <a:ext cx="1135755" cy="962526"/>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latin typeface="Arial" pitchFamily="34" charset="0"/>
                <a:cs typeface="Arial" pitchFamily="34" charset="0"/>
              </a:rPr>
              <a:t>Technicians</a:t>
            </a:r>
            <a:r>
              <a:rPr lang="en-US" sz="1100" b="1" dirty="0">
                <a:latin typeface="Arial" pitchFamily="34" charset="0"/>
                <a:cs typeface="Arial" pitchFamily="34" charset="0"/>
              </a:rPr>
              <a:t>, Scientists, Security, </a:t>
            </a:r>
            <a:r>
              <a:rPr lang="en-US" sz="1100" b="1" dirty="0" smtClean="0">
                <a:latin typeface="Arial" pitchFamily="34" charset="0"/>
                <a:cs typeface="Arial" pitchFamily="34" charset="0"/>
              </a:rPr>
              <a:t>Management</a:t>
            </a:r>
            <a:endParaRPr lang="en-US" sz="1100" b="1" dirty="0">
              <a:latin typeface="Arial" pitchFamily="34" charset="0"/>
              <a:cs typeface="Arial" pitchFamily="34" charset="0"/>
            </a:endParaRPr>
          </a:p>
        </p:txBody>
      </p:sp>
      <p:sp>
        <p:nvSpPr>
          <p:cNvPr id="18" name="Rectangle 17"/>
          <p:cNvSpPr/>
          <p:nvPr/>
        </p:nvSpPr>
        <p:spPr>
          <a:xfrm>
            <a:off x="7991168" y="3889694"/>
            <a:ext cx="1022684" cy="962526"/>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itchFamily="34" charset="0"/>
                <a:cs typeface="Arial" pitchFamily="34" charset="0"/>
              </a:rPr>
              <a:t>State or Non-State Actors</a:t>
            </a:r>
          </a:p>
        </p:txBody>
      </p:sp>
      <p:sp>
        <p:nvSpPr>
          <p:cNvPr id="11" name="Right Arrow 10"/>
          <p:cNvSpPr/>
          <p:nvPr/>
        </p:nvSpPr>
        <p:spPr>
          <a:xfrm>
            <a:off x="828368" y="3352800"/>
            <a:ext cx="7162800" cy="228600"/>
          </a:xfrm>
          <a:prstGeom prst="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65812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marL="0" indent="0" algn="ctr">
              <a:buNone/>
            </a:pPr>
            <a:r>
              <a:rPr lang="en-US" dirty="0" smtClean="0">
                <a:latin typeface="Arial" pitchFamily="34" charset="0"/>
                <a:cs typeface="Arial" pitchFamily="34" charset="0"/>
              </a:rPr>
              <a:t>The Global Market</a:t>
            </a:r>
            <a:br>
              <a:rPr lang="en-US" dirty="0" smtClean="0">
                <a:latin typeface="Arial" pitchFamily="34" charset="0"/>
                <a:cs typeface="Arial" pitchFamily="34" charset="0"/>
              </a:rPr>
            </a:br>
            <a:r>
              <a:rPr lang="en-US" sz="2000" dirty="0" smtClean="0">
                <a:latin typeface="Arial" pitchFamily="34" charset="0"/>
                <a:cs typeface="Arial" pitchFamily="34" charset="0"/>
              </a:rPr>
              <a:t>Libyan Centrifuge Component Suppliers</a:t>
            </a:r>
            <a:endParaRPr lang="en-US" dirty="0">
              <a:latin typeface="Arial" pitchFamily="34" charset="0"/>
              <a:cs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219200"/>
            <a:ext cx="5029200" cy="4703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62136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ctr">
              <a:buNone/>
            </a:pPr>
            <a:r>
              <a:rPr lang="en-US" dirty="0" smtClean="0">
                <a:latin typeface="Arial" pitchFamily="34" charset="0"/>
                <a:cs typeface="Arial" pitchFamily="34" charset="0"/>
              </a:rPr>
              <a:t>Summary</a:t>
            </a:r>
            <a:endParaRPr lang="en-US" dirty="0">
              <a:latin typeface="Arial" pitchFamily="34" charset="0"/>
              <a:cs typeface="Arial" pitchFamily="34" charset="0"/>
            </a:endParaRPr>
          </a:p>
        </p:txBody>
      </p:sp>
      <p:sp>
        <p:nvSpPr>
          <p:cNvPr id="3" name="Content Placeholder 2"/>
          <p:cNvSpPr>
            <a:spLocks noGrp="1"/>
          </p:cNvSpPr>
          <p:nvPr>
            <p:ph idx="4294967295"/>
          </p:nvPr>
        </p:nvSpPr>
        <p:spPr>
          <a:xfrm>
            <a:off x="457200" y="1600200"/>
            <a:ext cx="8229600" cy="4525963"/>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The definition of WMD depends on context</a:t>
            </a:r>
          </a:p>
          <a:p>
            <a:pPr lvl="1">
              <a:buFont typeface="Courier New" pitchFamily="49" charset="0"/>
              <a:buChar char="o"/>
            </a:pPr>
            <a:r>
              <a:rPr lang="en-US" dirty="0" smtClean="0">
                <a:latin typeface="Arial" pitchFamily="34" charset="0"/>
                <a:cs typeface="Arial" pitchFamily="34" charset="0"/>
              </a:rPr>
              <a:t>Military</a:t>
            </a:r>
          </a:p>
          <a:p>
            <a:pPr lvl="1">
              <a:buFont typeface="Courier New" pitchFamily="49" charset="0"/>
              <a:buChar char="o"/>
            </a:pPr>
            <a:r>
              <a:rPr lang="en-US" dirty="0" smtClean="0">
                <a:latin typeface="Arial" pitchFamily="34" charset="0"/>
                <a:cs typeface="Arial" pitchFamily="34" charset="0"/>
              </a:rPr>
              <a:t>Legal</a:t>
            </a:r>
          </a:p>
          <a:p>
            <a:pPr lvl="1">
              <a:buFont typeface="Courier New" pitchFamily="49" charset="0"/>
              <a:buChar char="o"/>
            </a:pPr>
            <a:r>
              <a:rPr lang="en-US" dirty="0" smtClean="0">
                <a:latin typeface="Arial" pitchFamily="34" charset="0"/>
                <a:cs typeface="Arial" pitchFamily="34" charset="0"/>
              </a:rPr>
              <a:t>Procedural</a:t>
            </a:r>
          </a:p>
          <a:p>
            <a:pPr>
              <a:buFont typeface="Arial" pitchFamily="34" charset="0"/>
              <a:buChar char="•"/>
            </a:pPr>
            <a:r>
              <a:rPr lang="en-US" dirty="0" smtClean="0">
                <a:latin typeface="Arial" pitchFamily="34" charset="0"/>
                <a:cs typeface="Arial" pitchFamily="34" charset="0"/>
              </a:rPr>
              <a:t>There are three basic categories of WMD</a:t>
            </a:r>
          </a:p>
          <a:p>
            <a:pPr>
              <a:buFont typeface="Arial" pitchFamily="34" charset="0"/>
              <a:buChar char="•"/>
            </a:pPr>
            <a:r>
              <a:rPr lang="en-US" dirty="0" smtClean="0">
                <a:latin typeface="Arial" pitchFamily="34" charset="0"/>
                <a:cs typeface="Arial" pitchFamily="34" charset="0"/>
              </a:rPr>
              <a:t>Missile technology is also a concern</a:t>
            </a:r>
          </a:p>
          <a:p>
            <a:pPr>
              <a:buFont typeface="Arial" pitchFamily="34" charset="0"/>
              <a:buChar char="•"/>
            </a:pPr>
            <a:r>
              <a:rPr lang="en-US" dirty="0" smtClean="0">
                <a:latin typeface="Arial" pitchFamily="34" charset="0"/>
                <a:cs typeface="Arial" pitchFamily="34" charset="0"/>
              </a:rPr>
              <a:t>Proliferation follows a defined path, and can be hindered with the right tools</a:t>
            </a:r>
            <a:endParaRPr lang="en-US" dirty="0">
              <a:latin typeface="Arial" pitchFamily="34" charset="0"/>
              <a:cs typeface="Arial" pitchFamily="34" charset="0"/>
            </a:endParaRPr>
          </a:p>
        </p:txBody>
      </p:sp>
    </p:spTree>
    <p:extLst>
      <p:ext uri="{BB962C8B-B14F-4D97-AF65-F5344CB8AC3E}">
        <p14:creationId xmlns:p14="http://schemas.microsoft.com/office/powerpoint/2010/main" val="33460922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ctr">
              <a:buNone/>
            </a:pPr>
            <a:r>
              <a:rPr lang="en-US" dirty="0" smtClean="0">
                <a:latin typeface="Arial" pitchFamily="34" charset="0"/>
                <a:cs typeface="Arial" pitchFamily="34" charset="0"/>
              </a:rPr>
              <a:t>WMD Definition</a:t>
            </a:r>
            <a:endParaRPr lang="en-US" dirty="0">
              <a:latin typeface="Arial" pitchFamily="34" charset="0"/>
              <a:cs typeface="Arial" pitchFamily="34" charset="0"/>
            </a:endParaRPr>
          </a:p>
        </p:txBody>
      </p:sp>
      <p:pic>
        <p:nvPicPr>
          <p:cNvPr id="1026" name="Picture 2" descr="File:M60A3 REFORGER '85 DF-ST-85-13241.JPE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1371600"/>
            <a:ext cx="2209800" cy="14888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MsP Zvolen škoda fabia.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6600" y="3191873"/>
            <a:ext cx="1905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le:Clipboard.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6800" y="4185934"/>
            <a:ext cx="1428750" cy="190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66060" y="1531250"/>
            <a:ext cx="3124200" cy="1169551"/>
          </a:xfrm>
          <a:prstGeom prst="rect">
            <a:avLst/>
          </a:prstGeom>
          <a:noFill/>
        </p:spPr>
        <p:txBody>
          <a:bodyPr wrap="square" rtlCol="0">
            <a:spAutoFit/>
          </a:bodyPr>
          <a:lstStyle/>
          <a:p>
            <a:r>
              <a:rPr lang="en-US" sz="1400" b="1" dirty="0">
                <a:latin typeface="Arial" pitchFamily="34" charset="0"/>
                <a:cs typeface="Arial" pitchFamily="34" charset="0"/>
              </a:rPr>
              <a:t>Military:  </a:t>
            </a:r>
            <a:r>
              <a:rPr lang="en-US" sz="1400" dirty="0">
                <a:latin typeface="Arial" pitchFamily="34" charset="0"/>
                <a:cs typeface="Arial" pitchFamily="34" charset="0"/>
              </a:rPr>
              <a:t>Chemical, biological, radiological, or nuclear weapons capable of a high order of destruction or causing mass casualties</a:t>
            </a:r>
          </a:p>
          <a:p>
            <a:endParaRPr lang="en-US" sz="1400" dirty="0"/>
          </a:p>
        </p:txBody>
      </p:sp>
      <p:sp>
        <p:nvSpPr>
          <p:cNvPr id="5" name="TextBox 4"/>
          <p:cNvSpPr txBox="1"/>
          <p:nvPr/>
        </p:nvSpPr>
        <p:spPr>
          <a:xfrm>
            <a:off x="5266346" y="3154882"/>
            <a:ext cx="3733800" cy="2277547"/>
          </a:xfrm>
          <a:prstGeom prst="rect">
            <a:avLst/>
          </a:prstGeom>
          <a:noFill/>
        </p:spPr>
        <p:txBody>
          <a:bodyPr wrap="square" rtlCol="0">
            <a:spAutoFit/>
          </a:bodyPr>
          <a:lstStyle/>
          <a:p>
            <a:r>
              <a:rPr lang="en-US" sz="1400" b="1" dirty="0" smtClean="0">
                <a:latin typeface="Arial" pitchFamily="34" charset="0"/>
                <a:cs typeface="Arial" pitchFamily="34" charset="0"/>
              </a:rPr>
              <a:t>Legal:  </a:t>
            </a:r>
            <a:r>
              <a:rPr lang="en-US" sz="1400" dirty="0" smtClean="0">
                <a:latin typeface="Arial" pitchFamily="34" charset="0"/>
                <a:cs typeface="Arial" pitchFamily="34" charset="0"/>
              </a:rPr>
              <a:t> Any </a:t>
            </a:r>
            <a:r>
              <a:rPr lang="en-US" sz="1400" dirty="0">
                <a:latin typeface="Arial" pitchFamily="34" charset="0"/>
                <a:cs typeface="Arial" pitchFamily="34" charset="0"/>
              </a:rPr>
              <a:t>weapon that is designed or intended to cause death or serious bodily injury through the release, dissemination, or impact of toxic or poisonous chemicals, or their precursors; any weapon involving a biological agent, toxin, or vector; any weapon that is designed to release radiation or radioactivity at a level dangerous to human life</a:t>
            </a:r>
          </a:p>
          <a:p>
            <a:endParaRPr lang="en-US" sz="1600" dirty="0"/>
          </a:p>
        </p:txBody>
      </p:sp>
      <p:sp>
        <p:nvSpPr>
          <p:cNvPr id="6" name="TextBox 5"/>
          <p:cNvSpPr txBox="1"/>
          <p:nvPr/>
        </p:nvSpPr>
        <p:spPr>
          <a:xfrm>
            <a:off x="2667000" y="5165750"/>
            <a:ext cx="3124200" cy="1169551"/>
          </a:xfrm>
          <a:prstGeom prst="rect">
            <a:avLst/>
          </a:prstGeom>
          <a:noFill/>
        </p:spPr>
        <p:txBody>
          <a:bodyPr wrap="square" rtlCol="0">
            <a:spAutoFit/>
          </a:bodyPr>
          <a:lstStyle/>
          <a:p>
            <a:r>
              <a:rPr lang="en-US" sz="1400" b="1" dirty="0">
                <a:latin typeface="Arial" pitchFamily="34" charset="0"/>
                <a:cs typeface="Arial" pitchFamily="34" charset="0"/>
              </a:rPr>
              <a:t>Procedural:  </a:t>
            </a:r>
            <a:r>
              <a:rPr lang="en-US" sz="1400" dirty="0">
                <a:latin typeface="Arial" pitchFamily="34" charset="0"/>
                <a:cs typeface="Arial" pitchFamily="34" charset="0"/>
              </a:rPr>
              <a:t>…”all chemical and biological weapons and all stocks of agents and all related subsystems and </a:t>
            </a:r>
            <a:r>
              <a:rPr lang="en-US" sz="1400" dirty="0" smtClean="0">
                <a:latin typeface="Arial" pitchFamily="34" charset="0"/>
                <a:cs typeface="Arial" pitchFamily="34" charset="0"/>
              </a:rPr>
              <a:t>components….” </a:t>
            </a:r>
            <a:endParaRPr lang="en-US" sz="1400" dirty="0">
              <a:latin typeface="Arial" pitchFamily="34" charset="0"/>
              <a:cs typeface="Arial" pitchFamily="34" charset="0"/>
            </a:endParaRPr>
          </a:p>
          <a:p>
            <a:endParaRPr lang="en-US" sz="1400" dirty="0"/>
          </a:p>
        </p:txBody>
      </p:sp>
    </p:spTree>
    <p:extLst>
      <p:ext uri="{BB962C8B-B14F-4D97-AF65-F5344CB8AC3E}">
        <p14:creationId xmlns:p14="http://schemas.microsoft.com/office/powerpoint/2010/main" val="8581682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9788" y="173115"/>
            <a:ext cx="6512511" cy="1143000"/>
          </a:xfrm>
        </p:spPr>
        <p:txBody>
          <a:bodyPr/>
          <a:lstStyle/>
          <a:p>
            <a:pPr marL="0" indent="0" algn="ctr">
              <a:buNone/>
            </a:pPr>
            <a:r>
              <a:rPr lang="en-US" dirty="0" smtClean="0">
                <a:latin typeface="Arial" pitchFamily="34" charset="0"/>
                <a:cs typeface="Arial" pitchFamily="34" charset="0"/>
              </a:rPr>
              <a:t>Types of WMD</a:t>
            </a:r>
            <a:endParaRPr lang="en-US" dirty="0">
              <a:latin typeface="Arial" pitchFamily="34" charset="0"/>
              <a:cs typeface="Arial" pitchFamily="34" charset="0"/>
            </a:endParaRPr>
          </a:p>
        </p:txBody>
      </p:sp>
      <p:pic>
        <p:nvPicPr>
          <p:cNvPr id="2050" name="Picture 2" descr="File:WMD symbols variant-3 vertical.sv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876" y="685800"/>
            <a:ext cx="2133600" cy="57054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70648" y="1524000"/>
            <a:ext cx="3740126" cy="523220"/>
          </a:xfrm>
          <a:prstGeom prst="rect">
            <a:avLst/>
          </a:prstGeom>
          <a:noFill/>
        </p:spPr>
        <p:txBody>
          <a:bodyPr wrap="none" rtlCol="0">
            <a:spAutoFit/>
          </a:bodyPr>
          <a:lstStyle/>
          <a:p>
            <a:r>
              <a:rPr lang="en-US" sz="2800" b="1" dirty="0" smtClean="0">
                <a:latin typeface="Arial" pitchFamily="34" charset="0"/>
                <a:cs typeface="Arial" pitchFamily="34" charset="0"/>
              </a:rPr>
              <a:t>Nuclear/Radiological</a:t>
            </a:r>
            <a:endParaRPr lang="en-US" sz="2800" b="1" dirty="0">
              <a:latin typeface="Arial" pitchFamily="34" charset="0"/>
              <a:cs typeface="Arial" pitchFamily="34" charset="0"/>
            </a:endParaRPr>
          </a:p>
        </p:txBody>
      </p:sp>
      <p:sp>
        <p:nvSpPr>
          <p:cNvPr id="5" name="TextBox 4"/>
          <p:cNvSpPr txBox="1"/>
          <p:nvPr/>
        </p:nvSpPr>
        <p:spPr>
          <a:xfrm>
            <a:off x="3210757" y="3116625"/>
            <a:ext cx="1901483" cy="523220"/>
          </a:xfrm>
          <a:prstGeom prst="rect">
            <a:avLst/>
          </a:prstGeom>
          <a:noFill/>
        </p:spPr>
        <p:txBody>
          <a:bodyPr wrap="none" rtlCol="0">
            <a:spAutoFit/>
          </a:bodyPr>
          <a:lstStyle/>
          <a:p>
            <a:r>
              <a:rPr lang="en-US" sz="2800" b="1" dirty="0" smtClean="0">
                <a:latin typeface="Arial" pitchFamily="34" charset="0"/>
                <a:cs typeface="Arial" pitchFamily="34" charset="0"/>
              </a:rPr>
              <a:t>Biological</a:t>
            </a:r>
            <a:endParaRPr lang="en-US" sz="2800" b="1" dirty="0">
              <a:latin typeface="Arial" pitchFamily="34" charset="0"/>
              <a:cs typeface="Arial" pitchFamily="34" charset="0"/>
            </a:endParaRPr>
          </a:p>
        </p:txBody>
      </p:sp>
      <p:sp>
        <p:nvSpPr>
          <p:cNvPr id="6" name="TextBox 5"/>
          <p:cNvSpPr txBox="1"/>
          <p:nvPr/>
        </p:nvSpPr>
        <p:spPr>
          <a:xfrm>
            <a:off x="3210758" y="5006905"/>
            <a:ext cx="1970842" cy="523220"/>
          </a:xfrm>
          <a:prstGeom prst="rect">
            <a:avLst/>
          </a:prstGeom>
          <a:noFill/>
        </p:spPr>
        <p:txBody>
          <a:bodyPr wrap="square" rtlCol="0">
            <a:spAutoFit/>
          </a:bodyPr>
          <a:lstStyle/>
          <a:p>
            <a:r>
              <a:rPr lang="en-US" sz="2800" b="1" dirty="0" smtClean="0">
                <a:latin typeface="Arial" pitchFamily="34" charset="0"/>
                <a:cs typeface="Arial" pitchFamily="34" charset="0"/>
              </a:rPr>
              <a:t>Chemical</a:t>
            </a:r>
            <a:endParaRPr lang="en-US" sz="2800" b="1" dirty="0">
              <a:latin typeface="Arial" pitchFamily="34" charset="0"/>
              <a:cs typeface="Arial" pitchFamily="34" charset="0"/>
            </a:endParaRPr>
          </a:p>
        </p:txBody>
      </p:sp>
      <p:sp>
        <p:nvSpPr>
          <p:cNvPr id="8" name="TextBox 7"/>
          <p:cNvSpPr txBox="1"/>
          <p:nvPr/>
        </p:nvSpPr>
        <p:spPr>
          <a:xfrm>
            <a:off x="792985" y="6579160"/>
            <a:ext cx="1766830" cy="215444"/>
          </a:xfrm>
          <a:prstGeom prst="rect">
            <a:avLst/>
          </a:prstGeom>
          <a:noFill/>
        </p:spPr>
        <p:txBody>
          <a:bodyPr wrap="none" rtlCol="0">
            <a:spAutoFit/>
          </a:bodyPr>
          <a:lstStyle/>
          <a:p>
            <a:r>
              <a:rPr lang="en-US" sz="800" dirty="0"/>
              <a:t>Wikimedia Commons and </a:t>
            </a:r>
            <a:r>
              <a:rPr lang="en-US" sz="800" dirty="0" err="1"/>
              <a:t>User:Andux</a:t>
            </a:r>
            <a:endParaRPr lang="en-US" sz="800" dirty="0"/>
          </a:p>
        </p:txBody>
      </p:sp>
      <p:grpSp>
        <p:nvGrpSpPr>
          <p:cNvPr id="10" name="Group 9"/>
          <p:cNvGrpSpPr/>
          <p:nvPr/>
        </p:nvGrpSpPr>
        <p:grpSpPr>
          <a:xfrm>
            <a:off x="6934200" y="700596"/>
            <a:ext cx="1724025" cy="5248275"/>
            <a:chOff x="6934200" y="1282965"/>
            <a:chExt cx="1724025" cy="5248275"/>
          </a:xfrm>
        </p:grpSpPr>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1282965"/>
              <a:ext cx="1724025"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rot="18929148">
              <a:off x="7004168" y="3668610"/>
              <a:ext cx="1584088" cy="523220"/>
            </a:xfrm>
            <a:prstGeom prst="rect">
              <a:avLst/>
            </a:prstGeom>
            <a:noFill/>
          </p:spPr>
          <p:txBody>
            <a:bodyPr wrap="none" rtlCol="0">
              <a:spAutoFit/>
            </a:bodyPr>
            <a:lstStyle/>
            <a:p>
              <a:r>
                <a:rPr lang="en-US" sz="2800" b="1" dirty="0" smtClean="0">
                  <a:latin typeface="Arial" pitchFamily="34" charset="0"/>
                  <a:cs typeface="Arial" pitchFamily="34" charset="0"/>
                </a:rPr>
                <a:t>Missiles</a:t>
              </a:r>
              <a:endParaRPr lang="en-US" sz="2800" b="1" dirty="0">
                <a:latin typeface="Arial" pitchFamily="34" charset="0"/>
                <a:cs typeface="Arial" pitchFamily="34" charset="0"/>
              </a:endParaRPr>
            </a:p>
          </p:txBody>
        </p:sp>
      </p:grpSp>
    </p:spTree>
    <p:extLst>
      <p:ext uri="{BB962C8B-B14F-4D97-AF65-F5344CB8AC3E}">
        <p14:creationId xmlns:p14="http://schemas.microsoft.com/office/powerpoint/2010/main" val="285948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indent="0" algn="ctr">
              <a:buNone/>
            </a:pPr>
            <a:r>
              <a:rPr lang="en-US" dirty="0" smtClean="0">
                <a:latin typeface="Arial" pitchFamily="34" charset="0"/>
                <a:cs typeface="Arial" pitchFamily="34" charset="0"/>
              </a:rPr>
              <a:t>Nuclear</a:t>
            </a:r>
            <a:endParaRPr lang="en-US" dirty="0">
              <a:latin typeface="Arial" pitchFamily="34" charset="0"/>
              <a:cs typeface="Arial" pitchFamily="34" charset="0"/>
            </a:endParaRPr>
          </a:p>
        </p:txBody>
      </p:sp>
      <p:sp>
        <p:nvSpPr>
          <p:cNvPr id="3" name="Content Placeholder 2"/>
          <p:cNvSpPr>
            <a:spLocks noGrp="1"/>
          </p:cNvSpPr>
          <p:nvPr>
            <p:ph idx="4294967295"/>
          </p:nvPr>
        </p:nvSpPr>
        <p:spPr>
          <a:xfrm>
            <a:off x="4267200" y="1981200"/>
            <a:ext cx="4648200" cy="2697163"/>
          </a:xfrm>
          <a:prstGeom prst="rect">
            <a:avLst/>
          </a:prstGeom>
        </p:spPr>
        <p:txBody>
          <a:bodyPr/>
          <a:lstStyle/>
          <a:p>
            <a:pPr>
              <a:buFont typeface="Arial" pitchFamily="34" charset="0"/>
              <a:buChar char="•"/>
            </a:pPr>
            <a:r>
              <a:rPr lang="en-US" dirty="0" smtClean="0">
                <a:latin typeface="Arial" pitchFamily="34" charset="0"/>
                <a:cs typeface="Arial" pitchFamily="34" charset="0"/>
              </a:rPr>
              <a:t>Nuclear materials</a:t>
            </a:r>
          </a:p>
          <a:p>
            <a:pPr>
              <a:buFont typeface="Arial" pitchFamily="34" charset="0"/>
              <a:buChar char="•"/>
            </a:pPr>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Nuclear weapons</a:t>
            </a:r>
          </a:p>
          <a:p>
            <a:pPr>
              <a:buFont typeface="Arial" pitchFamily="34" charset="0"/>
              <a:buChar char="•"/>
            </a:pPr>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Radiological materials</a:t>
            </a:r>
            <a:endParaRPr lang="en-US" dirty="0">
              <a:latin typeface="Arial" pitchFamily="34" charset="0"/>
              <a:cs typeface="Arial" pitchFamily="34" charset="0"/>
            </a:endParaRPr>
          </a:p>
        </p:txBody>
      </p:sp>
      <p:grpSp>
        <p:nvGrpSpPr>
          <p:cNvPr id="5" name="Group 4"/>
          <p:cNvGrpSpPr/>
          <p:nvPr/>
        </p:nvGrpSpPr>
        <p:grpSpPr>
          <a:xfrm>
            <a:off x="457200" y="1828800"/>
            <a:ext cx="3598909" cy="2472368"/>
            <a:chOff x="4572000" y="3429000"/>
            <a:chExt cx="4486275" cy="3081968"/>
          </a:xfrm>
        </p:grpSpPr>
        <p:pic>
          <p:nvPicPr>
            <p:cNvPr id="1028" name="Picture 4" descr="http://www.spss.com.sa/images/slides/plac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29000"/>
              <a:ext cx="4486275" cy="28357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86748" y="6264747"/>
              <a:ext cx="1965603" cy="246221"/>
            </a:xfrm>
            <a:prstGeom prst="rect">
              <a:avLst/>
            </a:prstGeom>
            <a:noFill/>
          </p:spPr>
          <p:txBody>
            <a:bodyPr wrap="none" rtlCol="0">
              <a:spAutoFit/>
            </a:bodyPr>
            <a:lstStyle/>
            <a:p>
              <a:r>
                <a:rPr lang="en-US" sz="1000" b="1" dirty="0" smtClean="0"/>
                <a:t>Image--http</a:t>
              </a:r>
              <a:r>
                <a:rPr lang="en-US" sz="1000" b="1" dirty="0"/>
                <a:t>://www.spss.com.sa/</a:t>
              </a:r>
            </a:p>
          </p:txBody>
        </p:sp>
      </p:grpSp>
    </p:spTree>
    <p:extLst>
      <p:ext uri="{BB962C8B-B14F-4D97-AF65-F5344CB8AC3E}">
        <p14:creationId xmlns:p14="http://schemas.microsoft.com/office/powerpoint/2010/main" val="33893549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ctr">
              <a:buNone/>
            </a:pPr>
            <a:r>
              <a:rPr lang="en-US" dirty="0" smtClean="0">
                <a:latin typeface="Arial" pitchFamily="34" charset="0"/>
                <a:cs typeface="Arial" pitchFamily="34" charset="0"/>
              </a:rPr>
              <a:t>Nuclear Materials</a:t>
            </a:r>
            <a:endParaRPr lang="en-US" dirty="0">
              <a:latin typeface="Arial" pitchFamily="34" charset="0"/>
              <a:cs typeface="Arial" pitchFamily="34" charset="0"/>
            </a:endParaRPr>
          </a:p>
        </p:txBody>
      </p:sp>
      <p:sp>
        <p:nvSpPr>
          <p:cNvPr id="3" name="Content Placeholder 2"/>
          <p:cNvSpPr>
            <a:spLocks noGrp="1"/>
          </p:cNvSpPr>
          <p:nvPr>
            <p:ph idx="4294967295"/>
          </p:nvPr>
        </p:nvSpPr>
        <p:spPr>
          <a:xfrm>
            <a:off x="762000" y="1782258"/>
            <a:ext cx="5029200" cy="4525963"/>
          </a:xfrm>
          <a:prstGeom prst="rect">
            <a:avLst/>
          </a:prstGeom>
        </p:spPr>
        <p:txBody>
          <a:bodyPr/>
          <a:lstStyle/>
          <a:p>
            <a:pPr>
              <a:buFont typeface="Arial" pitchFamily="34" charset="0"/>
              <a:buChar char="•"/>
            </a:pPr>
            <a:r>
              <a:rPr lang="en-US" dirty="0" smtClean="0">
                <a:latin typeface="Arial" pitchFamily="34" charset="0"/>
                <a:cs typeface="Arial" pitchFamily="34" charset="0"/>
              </a:rPr>
              <a:t>Uranium</a:t>
            </a:r>
          </a:p>
          <a:p>
            <a:pPr lvl="1">
              <a:buFont typeface="Arial" pitchFamily="34" charset="0"/>
              <a:buChar char="•"/>
            </a:pPr>
            <a:r>
              <a:rPr lang="en-US" dirty="0" smtClean="0">
                <a:latin typeface="Arial" pitchFamily="34" charset="0"/>
                <a:cs typeface="Arial" pitchFamily="34" charset="0"/>
              </a:rPr>
              <a:t>238 U</a:t>
            </a:r>
          </a:p>
          <a:p>
            <a:pPr lvl="1">
              <a:buFont typeface="Arial" pitchFamily="34" charset="0"/>
              <a:buChar char="•"/>
            </a:pPr>
            <a:r>
              <a:rPr lang="en-US" dirty="0" smtClean="0">
                <a:latin typeface="Arial" pitchFamily="34" charset="0"/>
                <a:cs typeface="Arial" pitchFamily="34" charset="0"/>
              </a:rPr>
              <a:t>235 U</a:t>
            </a:r>
          </a:p>
          <a:p>
            <a:pPr lvl="2">
              <a:buFont typeface="Arial" pitchFamily="34" charset="0"/>
              <a:buChar char="•"/>
            </a:pPr>
            <a:r>
              <a:rPr lang="en-US" dirty="0" smtClean="0">
                <a:latin typeface="Arial" pitchFamily="34" charset="0"/>
                <a:cs typeface="Arial" pitchFamily="34" charset="0"/>
              </a:rPr>
              <a:t>HEU</a:t>
            </a:r>
          </a:p>
          <a:p>
            <a:pPr lvl="2">
              <a:buFont typeface="Arial" pitchFamily="34" charset="0"/>
              <a:buChar char="•"/>
            </a:pPr>
            <a:r>
              <a:rPr lang="en-US" dirty="0" smtClean="0">
                <a:latin typeface="Arial" pitchFamily="34" charset="0"/>
                <a:cs typeface="Arial" pitchFamily="34" charset="0"/>
              </a:rPr>
              <a:t>LEU</a:t>
            </a:r>
          </a:p>
          <a:p>
            <a:pPr>
              <a:buFont typeface="Arial" pitchFamily="34" charset="0"/>
              <a:buChar char="•"/>
            </a:pPr>
            <a:r>
              <a:rPr lang="en-US" dirty="0" smtClean="0">
                <a:latin typeface="Arial" pitchFamily="34" charset="0"/>
                <a:cs typeface="Arial" pitchFamily="34" charset="0"/>
              </a:rPr>
              <a:t>Plutonium</a:t>
            </a:r>
          </a:p>
          <a:p>
            <a:pPr lvl="1">
              <a:buFont typeface="Arial" pitchFamily="34" charset="0"/>
              <a:buChar char="•"/>
            </a:pPr>
            <a:r>
              <a:rPr lang="en-US" dirty="0" smtClean="0">
                <a:latin typeface="Arial" pitchFamily="34" charset="0"/>
                <a:cs typeface="Arial" pitchFamily="34" charset="0"/>
              </a:rPr>
              <a:t>Byproduct of Uranium decay</a:t>
            </a:r>
            <a:endParaRPr lang="en-US" dirty="0">
              <a:latin typeface="Arial" pitchFamily="34" charset="0"/>
              <a:cs typeface="Arial" pitchFamily="34" charset="0"/>
            </a:endParaRPr>
          </a:p>
        </p:txBody>
      </p:sp>
      <p:pic>
        <p:nvPicPr>
          <p:cNvPr id="3074" name="Picture 2" descr="File:Fission chain reaction.sv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0409" y="1295400"/>
            <a:ext cx="3260598" cy="50292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762000" y="2546412"/>
            <a:ext cx="20574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62000" y="3657600"/>
            <a:ext cx="20574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586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4057" y="228600"/>
            <a:ext cx="6512511" cy="1143000"/>
          </a:xfrm>
        </p:spPr>
        <p:txBody>
          <a:bodyPr/>
          <a:lstStyle/>
          <a:p>
            <a:pPr marL="0" indent="0" algn="ctr">
              <a:buNone/>
            </a:pPr>
            <a:r>
              <a:rPr lang="en-US" dirty="0" smtClean="0">
                <a:latin typeface="Arial" pitchFamily="34" charset="0"/>
                <a:cs typeface="Arial" pitchFamily="34" charset="0"/>
              </a:rPr>
              <a:t>Nuclear Materials</a:t>
            </a:r>
            <a:endParaRPr lang="en-US" dirty="0">
              <a:latin typeface="Arial" pitchFamily="34" charset="0"/>
              <a:cs typeface="Arial" pitchFamily="34" charset="0"/>
            </a:endParaRPr>
          </a:p>
        </p:txBody>
      </p:sp>
      <p:pic>
        <p:nvPicPr>
          <p:cNvPr id="4098" name="Picture 2" descr="cooling towers of a nuclear power st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913" y="914400"/>
            <a:ext cx="69088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0441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826" y="152400"/>
            <a:ext cx="6512511" cy="1143000"/>
          </a:xfrm>
        </p:spPr>
        <p:txBody>
          <a:bodyPr/>
          <a:lstStyle/>
          <a:p>
            <a:pPr marL="0" indent="0" algn="ctr">
              <a:buNone/>
            </a:pPr>
            <a:r>
              <a:rPr lang="en-US" dirty="0" smtClean="0">
                <a:latin typeface="Arial" pitchFamily="34" charset="0"/>
                <a:cs typeface="Arial" pitchFamily="34" charset="0"/>
              </a:rPr>
              <a:t>Nuclear Materials</a:t>
            </a:r>
            <a:endParaRPr lang="en-US" dirty="0">
              <a:latin typeface="Arial" pitchFamily="34" charset="0"/>
              <a:cs typeface="Arial" pitchFamily="34" charset="0"/>
            </a:endParaRPr>
          </a:p>
        </p:txBody>
      </p:sp>
      <p:pic>
        <p:nvPicPr>
          <p:cNvPr id="5124" name="Picture 4" descr="Castle-bravo-bl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882" y="762000"/>
            <a:ext cx="7010400" cy="5255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6528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ctr">
              <a:buNone/>
            </a:pPr>
            <a:r>
              <a:rPr lang="en-US" dirty="0" smtClean="0">
                <a:latin typeface="Arial" pitchFamily="34" charset="0"/>
                <a:cs typeface="Arial" pitchFamily="34" charset="0"/>
              </a:rPr>
              <a:t>Nuclear Weapons</a:t>
            </a:r>
            <a:endParaRPr lang="en-US" dirty="0">
              <a:latin typeface="Arial" pitchFamily="34" charset="0"/>
              <a:cs typeface="Arial" pitchFamily="34" charset="0"/>
            </a:endParaRPr>
          </a:p>
        </p:txBody>
      </p:sp>
      <p:sp>
        <p:nvSpPr>
          <p:cNvPr id="3" name="Content Placeholder 2"/>
          <p:cNvSpPr>
            <a:spLocks noGrp="1"/>
          </p:cNvSpPr>
          <p:nvPr>
            <p:ph idx="4294967295"/>
          </p:nvPr>
        </p:nvSpPr>
        <p:spPr>
          <a:xfrm>
            <a:off x="457200" y="1524000"/>
            <a:ext cx="3505200" cy="4525963"/>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Approximately 20,000 in world inventories</a:t>
            </a:r>
          </a:p>
          <a:p>
            <a:pPr>
              <a:buFont typeface="Arial" pitchFamily="34" charset="0"/>
              <a:buChar char="•"/>
            </a:pPr>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Nation-State owned and controlled</a:t>
            </a:r>
          </a:p>
          <a:p>
            <a:pPr>
              <a:buFont typeface="Arial" pitchFamily="34" charset="0"/>
              <a:buChar char="•"/>
            </a:pPr>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Subject to much international scrutiny </a:t>
            </a:r>
            <a:endParaRPr lang="en-US" dirty="0">
              <a:latin typeface="Arial" pitchFamily="34" charset="0"/>
              <a:cs typeface="Arial" pitchFamily="34" charset="0"/>
            </a:endParaRPr>
          </a:p>
        </p:txBody>
      </p:sp>
      <p:pic>
        <p:nvPicPr>
          <p:cNvPr id="1028" name="Picture 4" descr="http://www.missilethreat.com/picture/ss_25%20small%20mda.jpg?IM_WIDTH=98&amp;IM_HEIGH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905000"/>
            <a:ext cx="4723493" cy="3124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38600" y="5150078"/>
            <a:ext cx="3538148" cy="215444"/>
          </a:xfrm>
          <a:prstGeom prst="rect">
            <a:avLst/>
          </a:prstGeom>
          <a:noFill/>
        </p:spPr>
        <p:txBody>
          <a:bodyPr wrap="none" rtlCol="0">
            <a:spAutoFit/>
          </a:bodyPr>
          <a:lstStyle/>
          <a:p>
            <a:r>
              <a:rPr lang="en-US" sz="800" b="1" dirty="0" smtClean="0"/>
              <a:t>Source:  http</a:t>
            </a:r>
            <a:r>
              <a:rPr lang="en-US" sz="800" b="1" dirty="0"/>
              <a:t>://www.missilethreat.com/picturesindex/pageID.280/default.asp</a:t>
            </a:r>
          </a:p>
        </p:txBody>
      </p:sp>
    </p:spTree>
    <p:extLst>
      <p:ext uri="{BB962C8B-B14F-4D97-AF65-F5344CB8AC3E}">
        <p14:creationId xmlns:p14="http://schemas.microsoft.com/office/powerpoint/2010/main" val="1958269002"/>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pstream">
  <a:themeElements>
    <a:clrScheme name="CNS">
      <a:dk1>
        <a:sysClr val="windowText" lastClr="000000"/>
      </a:dk1>
      <a:lt1>
        <a:sysClr val="window" lastClr="FFFFFF"/>
      </a:lt1>
      <a:dk2>
        <a:srgbClr val="0E2B49"/>
      </a:dk2>
      <a:lt2>
        <a:srgbClr val="DDDDDD"/>
      </a:lt2>
      <a:accent1>
        <a:srgbClr val="224466"/>
      </a:accent1>
      <a:accent2>
        <a:srgbClr val="446688"/>
      </a:accent2>
      <a:accent3>
        <a:srgbClr val="99AAAA"/>
      </a:accent3>
      <a:accent4>
        <a:srgbClr val="FFCC1F"/>
      </a:accent4>
      <a:accent5>
        <a:srgbClr val="AA0000"/>
      </a:accent5>
      <a:accent6>
        <a:srgbClr val="D19049"/>
      </a:accent6>
      <a:hlink>
        <a:srgbClr val="538AB5"/>
      </a:hlink>
      <a:folHlink>
        <a:srgbClr val="7E859E"/>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690</TotalTime>
  <Words>1817</Words>
  <Application>Microsoft Office PowerPoint</Application>
  <PresentationFormat>On-screen Show (4:3)</PresentationFormat>
  <Paragraphs>256</Paragraphs>
  <Slides>27</Slides>
  <Notes>27</Notes>
  <HiddenSlides>1</HiddenSlides>
  <MMClips>2</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Slipstream</vt:lpstr>
      <vt:lpstr>1_Custom Design</vt:lpstr>
      <vt:lpstr>Custom Design</vt:lpstr>
      <vt:lpstr>WMD Overview</vt:lpstr>
      <vt:lpstr>Objectives</vt:lpstr>
      <vt:lpstr>WMD Definition</vt:lpstr>
      <vt:lpstr>Types of WMD</vt:lpstr>
      <vt:lpstr>Nuclear</vt:lpstr>
      <vt:lpstr>Nuclear Materials</vt:lpstr>
      <vt:lpstr>Nuclear Materials</vt:lpstr>
      <vt:lpstr>Nuclear Materials</vt:lpstr>
      <vt:lpstr>Nuclear Weapons</vt:lpstr>
      <vt:lpstr>Radiological Materials</vt:lpstr>
      <vt:lpstr>Radiological Materials</vt:lpstr>
      <vt:lpstr>Nuclear delivery options</vt:lpstr>
      <vt:lpstr>Nuclear delivery options?</vt:lpstr>
      <vt:lpstr>Biological Agents</vt:lpstr>
      <vt:lpstr>Biological delivery options</vt:lpstr>
      <vt:lpstr>Chemical</vt:lpstr>
      <vt:lpstr>Chemical delivery options</vt:lpstr>
      <vt:lpstr>Missile Systems</vt:lpstr>
      <vt:lpstr>Missile Systems</vt:lpstr>
      <vt:lpstr>Missile Systems</vt:lpstr>
      <vt:lpstr>Classic Proliferation</vt:lpstr>
      <vt:lpstr>Today’s Proliferation</vt:lpstr>
      <vt:lpstr>What is Dual Use?</vt:lpstr>
      <vt:lpstr>How Can You Tell?</vt:lpstr>
      <vt:lpstr>The Proliferation Pathway</vt:lpstr>
      <vt:lpstr>The Global Market Libyan Centrifuge Component Suppliers</vt:lpstr>
      <vt:lpstr>Summary</vt:lpstr>
    </vt:vector>
  </TitlesOfParts>
  <Company>Monterey Institute of International Studies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amsteiger</dc:creator>
  <cp:lastModifiedBy>Sevcik, Margarita</cp:lastModifiedBy>
  <cp:revision>87</cp:revision>
  <cp:lastPrinted>2012-09-07T21:55:00Z</cp:lastPrinted>
  <dcterms:created xsi:type="dcterms:W3CDTF">2012-03-02T18:44:25Z</dcterms:created>
  <dcterms:modified xsi:type="dcterms:W3CDTF">2013-01-31T20:42:07Z</dcterms:modified>
</cp:coreProperties>
</file>