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1" r:id="rId6"/>
    <p:sldId id="265" r:id="rId7"/>
    <p:sldId id="266" r:id="rId8"/>
    <p:sldId id="267" r:id="rId9"/>
    <p:sldId id="269" r:id="rId10"/>
    <p:sldId id="264" r:id="rId11"/>
    <p:sldId id="274" r:id="rId12"/>
    <p:sldId id="260" r:id="rId13"/>
    <p:sldId id="263" r:id="rId14"/>
    <p:sldId id="268" r:id="rId15"/>
    <p:sldId id="270" r:id="rId16"/>
    <p:sldId id="271" r:id="rId17"/>
    <p:sldId id="272" r:id="rId18"/>
    <p:sldId id="273" r:id="rId19"/>
    <p:sldId id="275" r:id="rId20"/>
    <p:sldId id="278" r:id="rId21"/>
    <p:sldId id="276" r:id="rId22"/>
    <p:sldId id="280" r:id="rId23"/>
    <p:sldId id="277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437C162-6604-431B-B675-F949E7B58BEB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C35E0BC-6702-4064-8524-02F2E7E427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7C162-6604-431B-B675-F949E7B58BEB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E0BC-6702-4064-8524-02F2E7E427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7C162-6604-431B-B675-F949E7B58BEB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E0BC-6702-4064-8524-02F2E7E427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7C162-6604-431B-B675-F949E7B58BEB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E0BC-6702-4064-8524-02F2E7E427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7C162-6604-431B-B675-F949E7B58BEB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E0BC-6702-4064-8524-02F2E7E427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7C162-6604-431B-B675-F949E7B58BEB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E0BC-6702-4064-8524-02F2E7E427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7C162-6604-431B-B675-F949E7B58BEB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E0BC-6702-4064-8524-02F2E7E427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7C162-6604-431B-B675-F949E7B58BEB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E0BC-6702-4064-8524-02F2E7E427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7C162-6604-431B-B675-F949E7B58BEB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E0BC-6702-4064-8524-02F2E7E427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7C162-6604-431B-B675-F949E7B58BEB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E0BC-6702-4064-8524-02F2E7E427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7C162-6604-431B-B675-F949E7B58BEB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5E0BC-6702-4064-8524-02F2E7E427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437C162-6604-431B-B675-F949E7B58BEB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C35E0BC-6702-4064-8524-02F2E7E427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8200" y="152400"/>
            <a:ext cx="3581400" cy="215265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Nuclear Safety and Security: Nuclear Nonproliferation and Disarmament </a:t>
            </a:r>
            <a:endParaRPr lang="en-US" sz="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2895600"/>
            <a:ext cx="3309803" cy="1260629"/>
          </a:xfrm>
        </p:spPr>
        <p:txBody>
          <a:bodyPr/>
          <a:lstStyle/>
          <a:p>
            <a:r>
              <a:rPr lang="en-US" b="1" dirty="0" smtClean="0"/>
              <a:t>The connections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0776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Safety issues and nonproliferation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Uncertainties and low confidence in capabilities to manage risks and accidents reduces nuclear industry in a number of countries</a:t>
            </a:r>
          </a:p>
          <a:p>
            <a:r>
              <a:rPr lang="en-US" dirty="0" smtClean="0"/>
              <a:t> Reduces capabilities to develop nuclear weapons</a:t>
            </a:r>
          </a:p>
          <a:p>
            <a:r>
              <a:rPr lang="en-US" dirty="0" smtClean="0"/>
              <a:t>Public connects nuclear energy and nuclear weapons</a:t>
            </a:r>
          </a:p>
          <a:p>
            <a:r>
              <a:rPr lang="en-US" dirty="0" smtClean="0"/>
              <a:t>Enhances nonproliferation efforts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222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and disarmament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Safety concerns may reduce desire for nuclear technology</a:t>
            </a:r>
          </a:p>
          <a:p>
            <a:r>
              <a:rPr lang="en-US" dirty="0" smtClean="0"/>
              <a:t>Safety concerns over nuclear warhead designs could increase calls for nuclear testing – unless the warhead is removed from stockpile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735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nuclear fuel cycle: mining, fuel fabrication, reprocessing…..</a:t>
            </a:r>
          </a:p>
          <a:p>
            <a:r>
              <a:rPr lang="en-US" dirty="0" smtClean="0"/>
              <a:t>At nuclear power reactors – civil and military</a:t>
            </a:r>
          </a:p>
          <a:p>
            <a:r>
              <a:rPr lang="en-US" dirty="0" smtClean="0"/>
              <a:t>In the medical industry</a:t>
            </a:r>
          </a:p>
          <a:p>
            <a:r>
              <a:rPr lang="en-US" dirty="0" smtClean="0"/>
              <a:t>In transport sector</a:t>
            </a:r>
          </a:p>
          <a:p>
            <a:r>
              <a:rPr lang="en-US" dirty="0" smtClean="0"/>
              <a:t>At nuclear weapons facilities and on nuclear weapons platforms – submarines, aircraft, ships….</a:t>
            </a:r>
          </a:p>
          <a:p>
            <a:r>
              <a:rPr lang="en-US" dirty="0" smtClean="0"/>
              <a:t>Cyber security issues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524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 to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Terrorist attacks at plants, in transit..</a:t>
            </a:r>
          </a:p>
          <a:p>
            <a:r>
              <a:rPr lang="en-US" dirty="0" smtClean="0"/>
              <a:t>Sabotage (from outside or within)</a:t>
            </a:r>
          </a:p>
          <a:p>
            <a:r>
              <a:rPr lang="en-US" dirty="0" smtClean="0"/>
              <a:t>Theft of nuclear material</a:t>
            </a:r>
          </a:p>
          <a:p>
            <a:r>
              <a:rPr lang="en-US" dirty="0" smtClean="0"/>
              <a:t>Smuggling of nuclear material</a:t>
            </a:r>
          </a:p>
          <a:p>
            <a:r>
              <a:rPr lang="en-US" dirty="0" smtClean="0"/>
              <a:t>Cyber attacks</a:t>
            </a:r>
          </a:p>
          <a:p>
            <a:r>
              <a:rPr lang="en-US" dirty="0" smtClean="0"/>
              <a:t>Dirty bomb (RDD) use</a:t>
            </a:r>
          </a:p>
          <a:p>
            <a:r>
              <a:rPr lang="en-US" dirty="0" smtClean="0"/>
              <a:t>Deliberate detonation</a:t>
            </a:r>
          </a:p>
          <a:p>
            <a:r>
              <a:rPr lang="en-US" dirty="0" smtClean="0"/>
              <a:t>Provocation</a:t>
            </a:r>
          </a:p>
        </p:txBody>
      </p:sp>
    </p:spTree>
    <p:extLst>
      <p:ext uri="{BB962C8B-B14F-4D97-AF65-F5344CB8AC3E}">
        <p14:creationId xmlns:p14="http://schemas.microsoft.com/office/powerpoint/2010/main" val="4293238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RAN EXPLOSION 12-11-11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640" r="-6412" b="160"/>
          <a:stretch/>
        </p:blipFill>
        <p:spPr>
          <a:xfrm>
            <a:off x="1043492" y="1146227"/>
            <a:ext cx="7211858" cy="5250959"/>
          </a:xfrm>
        </p:spPr>
      </p:pic>
      <p:sp>
        <p:nvSpPr>
          <p:cNvPr id="5" name="Rectangle 4"/>
          <p:cNvSpPr/>
          <p:nvPr/>
        </p:nvSpPr>
        <p:spPr>
          <a:xfrm>
            <a:off x="4074076" y="3244334"/>
            <a:ext cx="995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Isfahan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53000" y="0"/>
            <a:ext cx="3150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94C600"/>
                </a:solidFill>
              </a:rPr>
              <a:t>Isfahan Nov 2011</a:t>
            </a:r>
            <a:endParaRPr lang="en-US" sz="2800" b="1" dirty="0">
              <a:solidFill>
                <a:srgbClr val="94C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276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endParaRPr lang="en-US" dirty="0"/>
          </a:p>
        </p:txBody>
      </p:sp>
      <p:pic>
        <p:nvPicPr>
          <p:cNvPr id="4" name="Content Placeholder 3" descr="ingressimage_romanian.jpe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69" b="3164"/>
          <a:stretch/>
        </p:blipFill>
        <p:spPr>
          <a:xfrm>
            <a:off x="1043492" y="1486998"/>
            <a:ext cx="6777317" cy="4972146"/>
          </a:xfrm>
        </p:spPr>
      </p:pic>
      <p:sp>
        <p:nvSpPr>
          <p:cNvPr id="5" name="TextBox 4"/>
          <p:cNvSpPr txBox="1"/>
          <p:nvPr/>
        </p:nvSpPr>
        <p:spPr>
          <a:xfrm>
            <a:off x="4572000" y="0"/>
            <a:ext cx="3820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94C600"/>
                </a:solidFill>
              </a:rPr>
              <a:t>Nuclear materials smuggling</a:t>
            </a:r>
            <a:endParaRPr lang="en-US" sz="2000" b="1" dirty="0">
              <a:solidFill>
                <a:srgbClr val="94C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524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.Q.Khan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60" r="5701" b="24275"/>
          <a:stretch/>
        </p:blipFill>
        <p:spPr>
          <a:xfrm>
            <a:off x="457200" y="304800"/>
            <a:ext cx="6063727" cy="6172500"/>
          </a:xfrm>
        </p:spPr>
      </p:pic>
      <p:sp>
        <p:nvSpPr>
          <p:cNvPr id="5" name="TextBox 4"/>
          <p:cNvSpPr txBox="1"/>
          <p:nvPr/>
        </p:nvSpPr>
        <p:spPr>
          <a:xfrm>
            <a:off x="6553200" y="2895600"/>
            <a:ext cx="198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4C600"/>
                </a:solidFill>
              </a:rPr>
              <a:t>A Q Khan</a:t>
            </a:r>
            <a:endParaRPr lang="en-US" sz="3200" b="1" dirty="0">
              <a:solidFill>
                <a:srgbClr val="94C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923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057bomb_468x454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" t="229" b="12612"/>
          <a:stretch/>
        </p:blipFill>
        <p:spPr>
          <a:xfrm>
            <a:off x="1068704" y="805458"/>
            <a:ext cx="6752105" cy="5731134"/>
          </a:xfrm>
        </p:spPr>
      </p:pic>
    </p:spTree>
    <p:extLst>
      <p:ext uri="{BB962C8B-B14F-4D97-AF65-F5344CB8AC3E}">
        <p14:creationId xmlns:p14="http://schemas.microsoft.com/office/powerpoint/2010/main" val="1107916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18611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Security issues and nonproliferation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security facilitates theft and smuggling  proliferation</a:t>
            </a:r>
          </a:p>
          <a:p>
            <a:r>
              <a:rPr lang="en-US" dirty="0" smtClean="0"/>
              <a:t>Sabotage could increase determination or could lead to decision to step away from nuclear weapons</a:t>
            </a:r>
          </a:p>
          <a:p>
            <a:r>
              <a:rPr lang="en-US" dirty="0" smtClean="0"/>
              <a:t>Terrorism increases feelings of insecurity which can lead to calls for increased arms and retaliatory threats.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4113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Nuclear security and disarmament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Poor nuclear security reduces confidence in capabilities to secure nuclear materials during disarmament</a:t>
            </a:r>
          </a:p>
          <a:p>
            <a:r>
              <a:rPr lang="en-US" dirty="0" smtClean="0"/>
              <a:t>Low security is not a sound basis for transparency and verification for nuclear disarmament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180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Safety &amp; Security – what is the difference?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n-US" sz="2800" dirty="0" smtClean="0"/>
          </a:p>
          <a:p>
            <a:r>
              <a:rPr lang="en-US" sz="2800" dirty="0" smtClean="0"/>
              <a:t> Security </a:t>
            </a:r>
            <a:r>
              <a:rPr lang="en-US" sz="2800" dirty="0"/>
              <a:t>is protection against deliberate </a:t>
            </a:r>
            <a:r>
              <a:rPr lang="en-US" sz="2800" dirty="0" smtClean="0"/>
              <a:t>incidents</a:t>
            </a:r>
          </a:p>
          <a:p>
            <a:pPr marL="68580" indent="0">
              <a:buNone/>
            </a:pPr>
            <a:endParaRPr lang="en-US" sz="2800" dirty="0" smtClean="0"/>
          </a:p>
          <a:p>
            <a:r>
              <a:rPr lang="en-US" sz="2800" dirty="0"/>
              <a:t>S</a:t>
            </a:r>
            <a:r>
              <a:rPr lang="en-US" sz="2800" dirty="0" smtClean="0"/>
              <a:t>afety </a:t>
            </a:r>
            <a:r>
              <a:rPr lang="en-US" sz="2800" dirty="0"/>
              <a:t>is protection </a:t>
            </a:r>
            <a:r>
              <a:rPr lang="en-US" sz="2800" dirty="0" smtClean="0"/>
              <a:t>against </a:t>
            </a:r>
            <a:r>
              <a:rPr lang="en-US" sz="2800" dirty="0"/>
              <a:t>unintended incidents</a:t>
            </a:r>
          </a:p>
        </p:txBody>
      </p:sp>
      <p:pic>
        <p:nvPicPr>
          <p:cNvPr id="4" name="Picture 3" descr="Safe_&amp;_Secure_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3352800"/>
            <a:ext cx="20320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18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International Measures and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2005 International </a:t>
            </a:r>
            <a:r>
              <a:rPr lang="en-US" dirty="0"/>
              <a:t>Convention for the Suppression of Acts of Nuclear </a:t>
            </a:r>
            <a:r>
              <a:rPr lang="en-US" dirty="0" smtClean="0"/>
              <a:t>Terrorism</a:t>
            </a:r>
          </a:p>
          <a:p>
            <a:r>
              <a:rPr lang="en-US" dirty="0" smtClean="0"/>
              <a:t>1987 Convention </a:t>
            </a:r>
            <a:r>
              <a:rPr lang="en-US" dirty="0"/>
              <a:t>on the Physical Protection of Nuclear Materials (CPPNM) and </a:t>
            </a:r>
            <a:r>
              <a:rPr lang="en-US" dirty="0" smtClean="0"/>
              <a:t>Amendment (2005)</a:t>
            </a:r>
          </a:p>
          <a:p>
            <a:r>
              <a:rPr lang="en-US" dirty="0"/>
              <a:t>UN Security Council Resolution 1540</a:t>
            </a:r>
          </a:p>
          <a:p>
            <a:r>
              <a:rPr lang="en-US" dirty="0" smtClean="0"/>
              <a:t>IAEA INFCIRC </a:t>
            </a:r>
            <a:r>
              <a:rPr lang="en-US" dirty="0"/>
              <a:t>225 Rev. 5 (physical protection </a:t>
            </a:r>
            <a:r>
              <a:rPr lang="en-US" dirty="0" smtClean="0"/>
              <a:t>against theft)</a:t>
            </a:r>
          </a:p>
          <a:p>
            <a:r>
              <a:rPr lang="en-US" dirty="0" smtClean="0"/>
              <a:t>2006 Global </a:t>
            </a:r>
            <a:r>
              <a:rPr lang="en-US" dirty="0"/>
              <a:t>Initiative to Combat Nuclear </a:t>
            </a:r>
            <a:r>
              <a:rPr lang="en-US" dirty="0" smtClean="0"/>
              <a:t>Terrorism</a:t>
            </a:r>
          </a:p>
          <a:p>
            <a:r>
              <a:rPr lang="en-US" dirty="0" smtClean="0"/>
              <a:t>2002 G</a:t>
            </a:r>
            <a:r>
              <a:rPr lang="en-US" dirty="0"/>
              <a:t>-8 Global </a:t>
            </a:r>
            <a:r>
              <a:rPr lang="en-US" dirty="0" smtClean="0"/>
              <a:t>Partnership </a:t>
            </a:r>
            <a:r>
              <a:rPr lang="en-US" dirty="0"/>
              <a:t>Against the Spread of Materials and Materials of Mass Destruction </a:t>
            </a:r>
            <a:r>
              <a:rPr lang="en-US" dirty="0" smtClean="0"/>
              <a:t> </a:t>
            </a:r>
            <a:endParaRPr lang="en-US" dirty="0"/>
          </a:p>
          <a:p>
            <a:endParaRPr lang="en-US" b="1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751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Nuclear Security Summit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07714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Proposed in President Obama’s Prague Speech April 2009</a:t>
            </a:r>
          </a:p>
          <a:p>
            <a:r>
              <a:rPr lang="en-US" dirty="0" smtClean="0"/>
              <a:t>2010 Washington DC</a:t>
            </a:r>
          </a:p>
          <a:p>
            <a:r>
              <a:rPr lang="en-US" dirty="0"/>
              <a:t>L</a:t>
            </a:r>
            <a:r>
              <a:rPr lang="en-US" dirty="0" smtClean="0"/>
              <a:t>argest </a:t>
            </a:r>
            <a:r>
              <a:rPr lang="en-US" dirty="0"/>
              <a:t>gathering of Heads of State and Government </a:t>
            </a:r>
            <a:r>
              <a:rPr lang="en-US" dirty="0" smtClean="0"/>
              <a:t>hosted by U.S</a:t>
            </a:r>
            <a:r>
              <a:rPr lang="en-US" dirty="0"/>
              <a:t>. President </a:t>
            </a:r>
            <a:r>
              <a:rPr lang="en-US" dirty="0" smtClean="0"/>
              <a:t>since </a:t>
            </a:r>
            <a:r>
              <a:rPr lang="en-US" dirty="0"/>
              <a:t>1945 </a:t>
            </a:r>
            <a:endParaRPr lang="en-US" dirty="0" smtClean="0"/>
          </a:p>
          <a:p>
            <a:r>
              <a:rPr lang="en-US" dirty="0" smtClean="0"/>
              <a:t>47countries invited</a:t>
            </a:r>
          </a:p>
          <a:p>
            <a:r>
              <a:rPr lang="en-US" dirty="0"/>
              <a:t>E</a:t>
            </a:r>
            <a:r>
              <a:rPr lang="en-US" dirty="0" smtClean="0"/>
              <a:t>ach brought a </a:t>
            </a:r>
            <a:r>
              <a:rPr lang="en-US" dirty="0"/>
              <a:t>“house gift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 </a:t>
            </a:r>
            <a:r>
              <a:rPr lang="en-US" dirty="0"/>
              <a:t>India, Israel and Pakistan all participated and all three were represented by their Prime Ministers. </a:t>
            </a:r>
            <a:endParaRPr lang="en-US" dirty="0" smtClean="0"/>
          </a:p>
          <a:p>
            <a:r>
              <a:rPr lang="en-US" dirty="0" smtClean="0"/>
              <a:t>Secure all fissile material by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6553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 Plan of 2010 NS Summit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Universality</a:t>
            </a:r>
            <a:r>
              <a:rPr lang="en-US" sz="1800" dirty="0"/>
              <a:t> </a:t>
            </a:r>
            <a:r>
              <a:rPr lang="en-US" sz="1800" dirty="0" smtClean="0"/>
              <a:t>&amp; effective implementation </a:t>
            </a:r>
            <a:r>
              <a:rPr lang="en-US" sz="1800" dirty="0"/>
              <a:t>of  International Convention for the Suppression of Acts of Nuclear Terrorism</a:t>
            </a:r>
            <a:r>
              <a:rPr lang="en-US" sz="1800" dirty="0" smtClean="0"/>
              <a:t>, </a:t>
            </a:r>
            <a:r>
              <a:rPr lang="en-US" sz="1800" dirty="0"/>
              <a:t>Convention on the Physical Protection of Nuclear </a:t>
            </a:r>
            <a:r>
              <a:rPr lang="en-US" sz="1800" dirty="0" smtClean="0"/>
              <a:t>Material</a:t>
            </a:r>
            <a:r>
              <a:rPr lang="en-US" sz="1800" dirty="0"/>
              <a:t> </a:t>
            </a:r>
            <a:r>
              <a:rPr lang="en-US" sz="1800" dirty="0" smtClean="0"/>
              <a:t>&amp; </a:t>
            </a:r>
            <a:r>
              <a:rPr lang="en-US" sz="1800" dirty="0"/>
              <a:t>United Nations Security Council </a:t>
            </a:r>
            <a:r>
              <a:rPr lang="en-US" sz="1800" dirty="0" smtClean="0"/>
              <a:t>Resolution 1540</a:t>
            </a:r>
          </a:p>
          <a:p>
            <a:r>
              <a:rPr lang="en-US" sz="1800" dirty="0" smtClean="0"/>
              <a:t>Work with IAEA on range of nuclear security agreements</a:t>
            </a:r>
          </a:p>
          <a:p>
            <a:r>
              <a:rPr lang="en-US" sz="1800" dirty="0"/>
              <a:t>HEU </a:t>
            </a:r>
            <a:r>
              <a:rPr lang="en-US" sz="1800" dirty="0" smtClean="0"/>
              <a:t>minimization – switch to  LEU and </a:t>
            </a:r>
            <a:r>
              <a:rPr lang="en-US" sz="1800" dirty="0"/>
              <a:t>other proliferation-resistant </a:t>
            </a:r>
            <a:r>
              <a:rPr lang="en-US" sz="1800" dirty="0" smtClean="0"/>
              <a:t>technologies/fuels</a:t>
            </a:r>
          </a:p>
          <a:p>
            <a:r>
              <a:rPr lang="en-US" sz="1800" dirty="0" smtClean="0"/>
              <a:t>Establish/maintain robust </a:t>
            </a:r>
            <a:r>
              <a:rPr lang="en-US" sz="1800" dirty="0"/>
              <a:t>domestic regulatory </a:t>
            </a:r>
            <a:r>
              <a:rPr lang="en-US" sz="1800" dirty="0" smtClean="0"/>
              <a:t>capacities &amp; penalties  </a:t>
            </a:r>
            <a:r>
              <a:rPr lang="en-US" sz="1800" dirty="0"/>
              <a:t>to promote </a:t>
            </a:r>
            <a:r>
              <a:rPr lang="en-US" sz="1800" dirty="0" smtClean="0"/>
              <a:t>strong </a:t>
            </a:r>
            <a:r>
              <a:rPr lang="en-US" sz="1800" dirty="0"/>
              <a:t>nuclear security </a:t>
            </a:r>
            <a:r>
              <a:rPr lang="en-US" sz="1800" dirty="0" smtClean="0"/>
              <a:t>culture – capacity-building &amp; training</a:t>
            </a:r>
          </a:p>
          <a:p>
            <a:r>
              <a:rPr lang="en-US" sz="1800" dirty="0" smtClean="0"/>
              <a:t>Cooperation re forensics, customs </a:t>
            </a:r>
            <a:r>
              <a:rPr lang="en-US" sz="1800" dirty="0"/>
              <a:t>and law enforcement bodies to prevent illicit nuclear </a:t>
            </a:r>
            <a:r>
              <a:rPr lang="en-US" sz="1800" dirty="0" smtClean="0"/>
              <a:t>trafficking &amp;nuclear terrorism</a:t>
            </a:r>
          </a:p>
        </p:txBody>
      </p:sp>
    </p:spTree>
    <p:extLst>
      <p:ext uri="{BB962C8B-B14F-4D97-AF65-F5344CB8AC3E}">
        <p14:creationId xmlns:p14="http://schemas.microsoft.com/office/powerpoint/2010/main" val="23223269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Nuclear Security Summit 2012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Will address Security and Safety</a:t>
            </a:r>
          </a:p>
          <a:p>
            <a:r>
              <a:rPr lang="en-US" dirty="0"/>
              <a:t>P</a:t>
            </a:r>
            <a:r>
              <a:rPr lang="en-US" dirty="0" smtClean="0"/>
              <a:t>rior </a:t>
            </a:r>
            <a:r>
              <a:rPr lang="en-US" dirty="0"/>
              <a:t>to </a:t>
            </a:r>
            <a:r>
              <a:rPr lang="en-US" dirty="0" smtClean="0"/>
              <a:t>Summit: </a:t>
            </a:r>
            <a:r>
              <a:rPr lang="en-US" dirty="0"/>
              <a:t>two symposia: </a:t>
            </a:r>
            <a:endParaRPr lang="en-US" dirty="0" smtClean="0"/>
          </a:p>
          <a:p>
            <a:pPr lvl="1"/>
            <a:r>
              <a:rPr lang="en-US" dirty="0" smtClean="0"/>
              <a:t>Nuclear </a:t>
            </a:r>
            <a:r>
              <a:rPr lang="en-US" dirty="0"/>
              <a:t>Industry Summit </a:t>
            </a:r>
            <a:r>
              <a:rPr lang="en-US" dirty="0" smtClean="0"/>
              <a:t>- 200 </a:t>
            </a:r>
            <a:r>
              <a:rPr lang="en-US" dirty="0"/>
              <a:t>representatives from the nuclear industry will discuss ways for the private sector to assume a stronger role in promoting nuclear security and safety; </a:t>
            </a:r>
            <a:endParaRPr lang="en-US" dirty="0" smtClean="0"/>
          </a:p>
          <a:p>
            <a:pPr lvl="1"/>
            <a:r>
              <a:rPr lang="en-US" dirty="0" smtClean="0"/>
              <a:t>Nuclear </a:t>
            </a:r>
            <a:r>
              <a:rPr lang="en-US" dirty="0"/>
              <a:t>Security Symposium </a:t>
            </a:r>
            <a:r>
              <a:rPr lang="en-US" dirty="0" smtClean="0"/>
              <a:t>- 200 </a:t>
            </a:r>
            <a:r>
              <a:rPr lang="en-US" dirty="0"/>
              <a:t>high-level representatives from NGOs, nuclear research institutes, and nuclear security experts who will discuss developments in </a:t>
            </a:r>
            <a:r>
              <a:rPr lang="en-US" dirty="0" smtClean="0"/>
              <a:t>nuclear </a:t>
            </a:r>
            <a:r>
              <a:rPr lang="en-US" dirty="0"/>
              <a:t>security and technologies to combat nuclear terrorism.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2377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eoul logo.gi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182" t="8064" r="-1663" b="-84272"/>
          <a:stretch/>
        </p:blipFill>
        <p:spPr>
          <a:xfrm>
            <a:off x="-381000" y="1143000"/>
            <a:ext cx="9122899" cy="2133600"/>
          </a:xfrm>
        </p:spPr>
      </p:pic>
      <p:pic>
        <p:nvPicPr>
          <p:cNvPr id="5" name="Picture 4" descr="Seoul-Nuclear-Security-Summit-logo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971800"/>
            <a:ext cx="3124200" cy="298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018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753483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Nonproliferation &amp; Disarmament- what is the difference?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2323652"/>
            <a:ext cx="4900108" cy="3508977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Nonproliferation is aimed at preventing the spread of nuclear weapons beyond those countries that already have them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Disarmament is aimed at reducing and eventually eliminating nuclear weapons worldwide.</a:t>
            </a:r>
            <a:endParaRPr lang="en-US" dirty="0"/>
          </a:p>
        </p:txBody>
      </p:sp>
      <p:pic>
        <p:nvPicPr>
          <p:cNvPr id="4" name="Picture 3" descr="anti-nuclear-symbo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3962400"/>
            <a:ext cx="2558339" cy="2558339"/>
          </a:xfrm>
          <a:prstGeom prst="rect">
            <a:avLst/>
          </a:prstGeom>
        </p:spPr>
      </p:pic>
      <p:pic>
        <p:nvPicPr>
          <p:cNvPr id="5" name="Picture 4" descr="nukes in the trash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524000"/>
            <a:ext cx="25908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570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nuclear fuel cycle: mining, fuel fabrication, reprocessing…..</a:t>
            </a:r>
          </a:p>
          <a:p>
            <a:r>
              <a:rPr lang="en-US" dirty="0" smtClean="0"/>
              <a:t>At nuclear power reactors – civil and military</a:t>
            </a:r>
          </a:p>
          <a:p>
            <a:r>
              <a:rPr lang="en-US" dirty="0" smtClean="0"/>
              <a:t>In the medical industry</a:t>
            </a:r>
          </a:p>
          <a:p>
            <a:r>
              <a:rPr lang="en-US" dirty="0" smtClean="0"/>
              <a:t>In transport sector</a:t>
            </a:r>
          </a:p>
          <a:p>
            <a:r>
              <a:rPr lang="en-US" dirty="0" smtClean="0"/>
              <a:t>At nuclear weapons facilities and on nuclear weapons platforms – submarines, aircraft, ships….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251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 to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Accidents at plants</a:t>
            </a:r>
          </a:p>
          <a:p>
            <a:r>
              <a:rPr lang="en-US" dirty="0" smtClean="0"/>
              <a:t>Leakage</a:t>
            </a:r>
          </a:p>
          <a:p>
            <a:r>
              <a:rPr lang="en-US" dirty="0" smtClean="0"/>
              <a:t>Earthquakes, Tsunamis, Floods, Droughts…</a:t>
            </a:r>
          </a:p>
          <a:p>
            <a:r>
              <a:rPr lang="en-US" dirty="0" smtClean="0"/>
              <a:t>Accidents due to human error</a:t>
            </a:r>
          </a:p>
          <a:p>
            <a:r>
              <a:rPr lang="en-US" dirty="0" smtClean="0"/>
              <a:t>Accidents due to machine/computer error</a:t>
            </a:r>
          </a:p>
          <a:p>
            <a:r>
              <a:rPr lang="en-US" dirty="0" smtClean="0"/>
              <a:t>Accidental delivery and detonation of weapons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668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reactor accidents</a:t>
            </a:r>
            <a:endParaRPr lang="en-US" dirty="0"/>
          </a:p>
        </p:txBody>
      </p:sp>
      <p:pic>
        <p:nvPicPr>
          <p:cNvPr id="6" name="Content Placeholder 5" descr="Fukushima-Daiichi fir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68" b="10468"/>
          <a:stretch>
            <a:fillRect/>
          </a:stretch>
        </p:blipFill>
        <p:spPr>
          <a:xfrm>
            <a:off x="762000" y="2209800"/>
            <a:ext cx="7438736" cy="3851429"/>
          </a:xfrm>
        </p:spPr>
      </p:pic>
    </p:spTree>
    <p:extLst>
      <p:ext uri="{BB962C8B-B14F-4D97-AF65-F5344CB8AC3E}">
        <p14:creationId xmlns:p14="http://schemas.microsoft.com/office/powerpoint/2010/main" val="3858750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IAEA safety action plan</a:t>
            </a:r>
            <a:endParaRPr lang="en-US" dirty="0"/>
          </a:p>
        </p:txBody>
      </p:sp>
      <p:pic>
        <p:nvPicPr>
          <p:cNvPr id="4" name="Content Placeholder 3" descr="actionplan-700x140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94" t="-21325" r="-168" b="4027"/>
          <a:stretch/>
        </p:blipFill>
        <p:spPr>
          <a:xfrm>
            <a:off x="482321" y="2813126"/>
            <a:ext cx="8678329" cy="3550023"/>
          </a:xfrm>
        </p:spPr>
      </p:pic>
      <p:sp>
        <p:nvSpPr>
          <p:cNvPr id="5" name="TextBox 4"/>
          <p:cNvSpPr txBox="1"/>
          <p:nvPr/>
        </p:nvSpPr>
        <p:spPr>
          <a:xfrm>
            <a:off x="1371600" y="2743200"/>
            <a:ext cx="6037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http://</a:t>
            </a:r>
            <a:r>
              <a:rPr lang="en-US" b="1" dirty="0" err="1">
                <a:solidFill>
                  <a:schemeClr val="accent1"/>
                </a:solidFill>
              </a:rPr>
              <a:t>www.iaea.org</a:t>
            </a:r>
            <a:r>
              <a:rPr lang="en-US" b="1" dirty="0">
                <a:solidFill>
                  <a:schemeClr val="accent1"/>
                </a:solidFill>
              </a:rPr>
              <a:t>/</a:t>
            </a:r>
            <a:r>
              <a:rPr lang="en-US" b="1" dirty="0" err="1">
                <a:solidFill>
                  <a:schemeClr val="accent1"/>
                </a:solidFill>
              </a:rPr>
              <a:t>newscenter</a:t>
            </a:r>
            <a:r>
              <a:rPr lang="en-US" b="1" dirty="0">
                <a:solidFill>
                  <a:schemeClr val="accent1"/>
                </a:solidFill>
              </a:rPr>
              <a:t>/focus/</a:t>
            </a:r>
            <a:r>
              <a:rPr lang="en-US" b="1" dirty="0" err="1">
                <a:solidFill>
                  <a:schemeClr val="accent1"/>
                </a:solidFill>
              </a:rPr>
              <a:t>actionplan</a:t>
            </a:r>
            <a:r>
              <a:rPr lang="en-US" b="1" dirty="0">
                <a:solidFill>
                  <a:schemeClr val="accent1"/>
                </a:solidFill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874504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I-131 release in Hungary, Nov 2011</a:t>
            </a:r>
            <a:endParaRPr lang="en-US" sz="3200" b="1" dirty="0"/>
          </a:p>
        </p:txBody>
      </p:sp>
      <p:pic>
        <p:nvPicPr>
          <p:cNvPr id="4" name="Content Placeholder 3" descr="Austria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1" r="481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08661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563136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August </a:t>
            </a:r>
            <a:r>
              <a:rPr lang="en-US" sz="2400" dirty="0"/>
              <a:t>29–30, 2007. </a:t>
            </a:r>
            <a:r>
              <a:rPr lang="en-US" sz="2400" dirty="0" smtClean="0"/>
              <a:t>6 cruise </a:t>
            </a:r>
            <a:r>
              <a:rPr lang="en-US" sz="2400" dirty="0"/>
              <a:t>missiles, each </a:t>
            </a:r>
            <a:r>
              <a:rPr lang="en-US" sz="2400" dirty="0" smtClean="0"/>
              <a:t>W80</a:t>
            </a:r>
            <a:r>
              <a:rPr lang="en-US" sz="2400" dirty="0"/>
              <a:t>-1 variable yield nuclear warhead</a:t>
            </a:r>
            <a:r>
              <a:rPr lang="en-US" sz="2400" dirty="0" smtClean="0"/>
              <a:t>, </a:t>
            </a:r>
            <a:r>
              <a:rPr lang="en-US" sz="2400" dirty="0"/>
              <a:t>mistakenly loaded </a:t>
            </a:r>
            <a:r>
              <a:rPr lang="en-US" sz="2400" dirty="0" smtClean="0"/>
              <a:t>B</a:t>
            </a:r>
            <a:r>
              <a:rPr lang="en-US" sz="2400" dirty="0"/>
              <a:t>-52H heavy bomber at Minot and transported to Barksdale</a:t>
            </a:r>
          </a:p>
        </p:txBody>
      </p:sp>
      <p:pic>
        <p:nvPicPr>
          <p:cNvPr id="4" name="Content Placeholder 3" descr="AIR_B-52_load_out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29" b="5234"/>
          <a:stretch/>
        </p:blipFill>
        <p:spPr>
          <a:xfrm>
            <a:off x="762000" y="2743200"/>
            <a:ext cx="7722509" cy="4006503"/>
          </a:xfrm>
        </p:spPr>
      </p:pic>
    </p:spTree>
    <p:extLst>
      <p:ext uri="{BB962C8B-B14F-4D97-AF65-F5344CB8AC3E}">
        <p14:creationId xmlns:p14="http://schemas.microsoft.com/office/powerpoint/2010/main" val="36074119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379</TotalTime>
  <Words>707</Words>
  <Application>Microsoft Office PowerPoint</Application>
  <PresentationFormat>On-screen Show (4:3)</PresentationFormat>
  <Paragraphs>94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Austin</vt:lpstr>
      <vt:lpstr>Nuclear Safety and Security: Nuclear Nonproliferation and Disarmament </vt:lpstr>
      <vt:lpstr>Safety &amp; Security – what is the difference?</vt:lpstr>
      <vt:lpstr>Nonproliferation &amp; Disarmament- what is the difference?</vt:lpstr>
      <vt:lpstr>Nuclear safety</vt:lpstr>
      <vt:lpstr>Threats to safety</vt:lpstr>
      <vt:lpstr>Nuclear reactor accidents</vt:lpstr>
      <vt:lpstr>The IAEA safety action plan</vt:lpstr>
      <vt:lpstr>I-131 release in Hungary, Nov 2011</vt:lpstr>
      <vt:lpstr>    August 29–30, 2007. 6 cruise missiles, each W80-1 variable yield nuclear warhead, mistakenly loaded B-52H heavy bomber at Minot and transported to Barksdale</vt:lpstr>
      <vt:lpstr>Safety issues and nonproliferation</vt:lpstr>
      <vt:lpstr>Safety and disarmament</vt:lpstr>
      <vt:lpstr>Nuclear security</vt:lpstr>
      <vt:lpstr>Threats to security</vt:lpstr>
      <vt:lpstr>PowerPoint Presentation</vt:lpstr>
      <vt:lpstr>N</vt:lpstr>
      <vt:lpstr>PowerPoint Presentation</vt:lpstr>
      <vt:lpstr>PowerPoint Presentation</vt:lpstr>
      <vt:lpstr>Security issues and nonproliferation</vt:lpstr>
      <vt:lpstr>Nuclear security and disarmament</vt:lpstr>
      <vt:lpstr>International Measures and Agreements</vt:lpstr>
      <vt:lpstr>Nuclear Security Summit 2010</vt:lpstr>
      <vt:lpstr>Work Plan of 2010 NS Summit</vt:lpstr>
      <vt:lpstr>Nuclear Security Summit 2012 </vt:lpstr>
      <vt:lpstr>PowerPoint Presentation</vt:lpstr>
    </vt:vector>
  </TitlesOfParts>
  <Company>Monterey Institute of International Studies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Safety and Security: Nuclear Nonproliferation and Disarmament</dc:title>
  <dc:creator>Lewis Patricia</dc:creator>
  <cp:lastModifiedBy>Masako Toki</cp:lastModifiedBy>
  <cp:revision>46</cp:revision>
  <dcterms:created xsi:type="dcterms:W3CDTF">2011-12-01T19:31:03Z</dcterms:created>
  <dcterms:modified xsi:type="dcterms:W3CDTF">2011-12-02T00:53:41Z</dcterms:modified>
</cp:coreProperties>
</file>