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6"/>
  </p:notesMasterIdLst>
  <p:handoutMasterIdLst>
    <p:handoutMasterId r:id="rId37"/>
  </p:handoutMasterIdLst>
  <p:sldIdLst>
    <p:sldId id="339" r:id="rId2"/>
    <p:sldId id="270" r:id="rId3"/>
    <p:sldId id="345" r:id="rId4"/>
    <p:sldId id="346" r:id="rId5"/>
    <p:sldId id="347" r:id="rId6"/>
    <p:sldId id="396" r:id="rId7"/>
    <p:sldId id="397" r:id="rId8"/>
    <p:sldId id="398" r:id="rId9"/>
    <p:sldId id="349" r:id="rId10"/>
    <p:sldId id="350" r:id="rId11"/>
    <p:sldId id="400" r:id="rId12"/>
    <p:sldId id="351" r:id="rId13"/>
    <p:sldId id="352" r:id="rId14"/>
    <p:sldId id="353" r:id="rId15"/>
    <p:sldId id="357" r:id="rId16"/>
    <p:sldId id="358" r:id="rId17"/>
    <p:sldId id="359" r:id="rId18"/>
    <p:sldId id="360" r:id="rId19"/>
    <p:sldId id="399" r:id="rId20"/>
    <p:sldId id="389" r:id="rId21"/>
    <p:sldId id="372" r:id="rId22"/>
    <p:sldId id="374" r:id="rId23"/>
    <p:sldId id="392" r:id="rId24"/>
    <p:sldId id="375" r:id="rId25"/>
    <p:sldId id="393" r:id="rId26"/>
    <p:sldId id="379" r:id="rId27"/>
    <p:sldId id="383" r:id="rId28"/>
    <p:sldId id="394" r:id="rId29"/>
    <p:sldId id="395" r:id="rId30"/>
    <p:sldId id="385" r:id="rId31"/>
    <p:sldId id="386" r:id="rId32"/>
    <p:sldId id="387" r:id="rId33"/>
    <p:sldId id="344" r:id="rId34"/>
    <p:sldId id="388" r:id="rId35"/>
  </p:sldIdLst>
  <p:sldSz cx="9144000" cy="6858000" type="screen4x3"/>
  <p:notesSz cx="6858000" cy="9296400"/>
  <p:defaultTextStyle>
    <a:defPPr>
      <a:defRPr lang="en-US"/>
    </a:defPPr>
    <a:lvl1pPr algn="ctr" rtl="0" fontAlgn="base">
      <a:lnSpc>
        <a:spcPct val="80000"/>
      </a:lnSpc>
      <a:spcBef>
        <a:spcPct val="20000"/>
      </a:spcBef>
      <a:spcAft>
        <a:spcPct val="0"/>
      </a:spcAft>
      <a:defRPr kern="1200">
        <a:solidFill>
          <a:schemeClr val="tx1"/>
        </a:solidFill>
        <a:latin typeface="Arial" charset="0"/>
        <a:ea typeface="+mn-ea"/>
        <a:cs typeface="Arial" charset="0"/>
      </a:defRPr>
    </a:lvl1pPr>
    <a:lvl2pPr marL="457200" algn="ctr" rtl="0" fontAlgn="base">
      <a:lnSpc>
        <a:spcPct val="80000"/>
      </a:lnSpc>
      <a:spcBef>
        <a:spcPct val="20000"/>
      </a:spcBef>
      <a:spcAft>
        <a:spcPct val="0"/>
      </a:spcAft>
      <a:defRPr kern="1200">
        <a:solidFill>
          <a:schemeClr val="tx1"/>
        </a:solidFill>
        <a:latin typeface="Arial" charset="0"/>
        <a:ea typeface="+mn-ea"/>
        <a:cs typeface="Arial" charset="0"/>
      </a:defRPr>
    </a:lvl2pPr>
    <a:lvl3pPr marL="914400" algn="ctr" rtl="0" fontAlgn="base">
      <a:lnSpc>
        <a:spcPct val="80000"/>
      </a:lnSpc>
      <a:spcBef>
        <a:spcPct val="20000"/>
      </a:spcBef>
      <a:spcAft>
        <a:spcPct val="0"/>
      </a:spcAft>
      <a:defRPr kern="1200">
        <a:solidFill>
          <a:schemeClr val="tx1"/>
        </a:solidFill>
        <a:latin typeface="Arial" charset="0"/>
        <a:ea typeface="+mn-ea"/>
        <a:cs typeface="Arial" charset="0"/>
      </a:defRPr>
    </a:lvl3pPr>
    <a:lvl4pPr marL="1371600" algn="ctr" rtl="0" fontAlgn="base">
      <a:lnSpc>
        <a:spcPct val="80000"/>
      </a:lnSpc>
      <a:spcBef>
        <a:spcPct val="20000"/>
      </a:spcBef>
      <a:spcAft>
        <a:spcPct val="0"/>
      </a:spcAft>
      <a:defRPr kern="1200">
        <a:solidFill>
          <a:schemeClr val="tx1"/>
        </a:solidFill>
        <a:latin typeface="Arial" charset="0"/>
        <a:ea typeface="+mn-ea"/>
        <a:cs typeface="Arial" charset="0"/>
      </a:defRPr>
    </a:lvl4pPr>
    <a:lvl5pPr marL="1828800" algn="ctr" rtl="0" fontAlgn="base">
      <a:lnSpc>
        <a:spcPct val="80000"/>
      </a:lnSpc>
      <a:spcBef>
        <a:spcPct val="2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FF0000"/>
    <a:srgbClr val="00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92" autoAdjust="0"/>
  </p:normalViewPr>
  <p:slideViewPr>
    <p:cSldViewPr>
      <p:cViewPr>
        <p:scale>
          <a:sx n="107" d="100"/>
          <a:sy n="107" d="100"/>
        </p:scale>
        <p:origin x="-84" y="-72"/>
      </p:cViewPr>
      <p:guideLst>
        <p:guide orient="horz" pos="1200"/>
        <p:guide pos="2880"/>
      </p:guideLst>
    </p:cSldViewPr>
  </p:slid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en-US" dirty="0"/>
          </a:p>
        </p:txBody>
      </p:sp>
      <p:sp>
        <p:nvSpPr>
          <p:cNvPr id="17305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02FDECE4-A0FC-4B91-975C-AAC729CA6240}" type="datetimeFigureOut">
              <a:rPr lang="en-US"/>
              <a:pPr/>
              <a:t>3/14/2013</a:t>
            </a:fld>
            <a:endParaRPr lang="en-US" dirty="0"/>
          </a:p>
        </p:txBody>
      </p:sp>
      <p:sp>
        <p:nvSpPr>
          <p:cNvPr id="17306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en-US" dirty="0"/>
          </a:p>
        </p:txBody>
      </p:sp>
      <p:sp>
        <p:nvSpPr>
          <p:cNvPr id="17306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5C4F1D6-1E5E-4ACF-8B26-06799D1D446F}" type="slidenum">
              <a:rPr lang="en-US"/>
              <a:pPr/>
              <a:t>‹#›</a:t>
            </a:fld>
            <a:endParaRPr lang="en-US" dirty="0"/>
          </a:p>
        </p:txBody>
      </p:sp>
    </p:spTree>
    <p:extLst>
      <p:ext uri="{BB962C8B-B14F-4D97-AF65-F5344CB8AC3E}">
        <p14:creationId xmlns:p14="http://schemas.microsoft.com/office/powerpoint/2010/main" val="1527011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a:lvl1pPr>
          </a:lstStyle>
          <a:p>
            <a:endParaRPr lang="en-US" dirty="0"/>
          </a:p>
        </p:txBody>
      </p:sp>
      <p:sp>
        <p:nvSpPr>
          <p:cNvPr id="542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dirty="0"/>
          </a:p>
        </p:txBody>
      </p:sp>
      <p:sp>
        <p:nvSpPr>
          <p:cNvPr id="430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lvl1pPr>
          </a:lstStyle>
          <a:p>
            <a:endParaRPr lang="en-US" dirty="0"/>
          </a:p>
        </p:txBody>
      </p:sp>
      <p:sp>
        <p:nvSpPr>
          <p:cNvPr id="542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740FAAD4-2AAA-44ED-BE91-62CD12145CDA}" type="slidenum">
              <a:rPr lang="en-US"/>
              <a:pPr/>
              <a:t>‹#›</a:t>
            </a:fld>
            <a:endParaRPr lang="en-US" dirty="0"/>
          </a:p>
        </p:txBody>
      </p:sp>
    </p:spTree>
    <p:extLst>
      <p:ext uri="{BB962C8B-B14F-4D97-AF65-F5344CB8AC3E}">
        <p14:creationId xmlns:p14="http://schemas.microsoft.com/office/powerpoint/2010/main" val="864901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12838" y="703263"/>
            <a:ext cx="4632325" cy="3473450"/>
          </a:xfrm>
          <a:ln/>
        </p:spPr>
      </p:sp>
      <p:sp>
        <p:nvSpPr>
          <p:cNvPr id="55299" name="Rectangle 3"/>
          <p:cNvSpPr>
            <a:spLocks noGrp="1" noChangeArrowheads="1"/>
          </p:cNvSpPr>
          <p:nvPr>
            <p:ph type="body" idx="1"/>
          </p:nvPr>
        </p:nvSpPr>
        <p:spPr>
          <a:xfrm>
            <a:off x="915988" y="4416425"/>
            <a:ext cx="5026025" cy="4437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Radiation detection can provide both qualitative and quantitative information:</a:t>
            </a:r>
          </a:p>
          <a:p>
            <a:pPr lvl="1"/>
            <a:r>
              <a:rPr lang="en-US" dirty="0" smtClean="0"/>
              <a:t>Is something there?</a:t>
            </a:r>
          </a:p>
          <a:p>
            <a:pPr lvl="1"/>
            <a:r>
              <a:rPr lang="en-US" dirty="0" smtClean="0"/>
              <a:t>What is it?</a:t>
            </a:r>
          </a:p>
          <a:p>
            <a:pPr lvl="1"/>
            <a:r>
              <a:rPr lang="en-US" dirty="0" smtClean="0"/>
              <a:t>With certain instruments, radiation detection can further reveal how much material is present.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r" eaLnBrk="1" hangingPunct="1">
              <a:lnSpc>
                <a:spcPct val="100000"/>
              </a:lnSpc>
              <a:spcBef>
                <a:spcPct val="0"/>
              </a:spcBef>
            </a:pPr>
            <a:fld id="{2DC560E0-E3A7-433C-BB88-EF17413205DC}" type="slidenum">
              <a:rPr lang="en-US" sz="1200"/>
              <a:pPr algn="r" eaLnBrk="1" hangingPunct="1">
                <a:lnSpc>
                  <a:spcPct val="100000"/>
                </a:lnSpc>
                <a:spcBef>
                  <a:spcPct val="0"/>
                </a:spcBef>
              </a:pPr>
              <a:t>26</a:t>
            </a:fld>
            <a:endParaRPr lang="en-US" sz="1200" dirty="0"/>
          </a:p>
        </p:txBody>
      </p:sp>
      <p:sp>
        <p:nvSpPr>
          <p:cNvPr id="56323" name="Rectangle 7"/>
          <p:cNvSpPr txBox="1">
            <a:spLocks noGrp="1" noChangeArrowheads="1"/>
          </p:cNvSpPr>
          <p:nvPr/>
        </p:nvSpPr>
        <p:spPr bwMode="auto">
          <a:xfrm>
            <a:off x="3886200" y="8829675"/>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4" tIns="46122" rIns="92244" bIns="46122" anchor="b"/>
          <a:lstStyle>
            <a:lvl1pPr defTabSz="922338" eaLnBrk="0" hangingPunct="0">
              <a:defRPr>
                <a:solidFill>
                  <a:schemeClr val="tx1"/>
                </a:solidFill>
                <a:latin typeface="Arial" charset="0"/>
                <a:cs typeface="Arial" charset="0"/>
              </a:defRPr>
            </a:lvl1pPr>
            <a:lvl2pPr marL="742950" indent="-285750" defTabSz="922338" eaLnBrk="0" hangingPunct="0">
              <a:defRPr>
                <a:solidFill>
                  <a:schemeClr val="tx1"/>
                </a:solidFill>
                <a:latin typeface="Arial" charset="0"/>
                <a:cs typeface="Arial" charset="0"/>
              </a:defRPr>
            </a:lvl2pPr>
            <a:lvl3pPr marL="1143000" indent="-228600" defTabSz="922338" eaLnBrk="0" hangingPunct="0">
              <a:defRPr>
                <a:solidFill>
                  <a:schemeClr val="tx1"/>
                </a:solidFill>
                <a:latin typeface="Arial" charset="0"/>
                <a:cs typeface="Arial" charset="0"/>
              </a:defRPr>
            </a:lvl3pPr>
            <a:lvl4pPr marL="1600200" indent="-228600" defTabSz="922338" eaLnBrk="0" hangingPunct="0">
              <a:defRPr>
                <a:solidFill>
                  <a:schemeClr val="tx1"/>
                </a:solidFill>
                <a:latin typeface="Arial" charset="0"/>
                <a:cs typeface="Arial" charset="0"/>
              </a:defRPr>
            </a:lvl4pPr>
            <a:lvl5pPr marL="2057400" indent="-228600" defTabSz="922338" eaLnBrk="0" hangingPunct="0">
              <a:defRPr>
                <a:solidFill>
                  <a:schemeClr val="tx1"/>
                </a:solidFill>
                <a:latin typeface="Arial" charset="0"/>
                <a:cs typeface="Arial" charset="0"/>
              </a:defRPr>
            </a:lvl5pPr>
            <a:lvl6pPr marL="25146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9pPr>
          </a:lstStyle>
          <a:p>
            <a:pPr algn="r">
              <a:lnSpc>
                <a:spcPct val="100000"/>
              </a:lnSpc>
              <a:spcBef>
                <a:spcPct val="0"/>
              </a:spcBef>
            </a:pPr>
            <a:fld id="{D1FC3263-B270-488F-B212-E21A140B7131}" type="slidenum">
              <a:rPr lang="en-US" sz="1200">
                <a:latin typeface="Times New Roman" pitchFamily="18" charset="0"/>
              </a:rPr>
              <a:pPr algn="r">
                <a:lnSpc>
                  <a:spcPct val="100000"/>
                </a:lnSpc>
                <a:spcBef>
                  <a:spcPct val="0"/>
                </a:spcBef>
              </a:pPr>
              <a:t>26</a:t>
            </a:fld>
            <a:endParaRPr lang="en-US" sz="1200" dirty="0">
              <a:latin typeface="Times New Roman" pitchFamily="18" charset="0"/>
            </a:endParaRPr>
          </a:p>
        </p:txBody>
      </p:sp>
      <p:sp>
        <p:nvSpPr>
          <p:cNvPr id="56324" name="Rectangle 2"/>
          <p:cNvSpPr>
            <a:spLocks noGrp="1" noRot="1" noChangeAspect="1" noChangeArrowheads="1" noTextEdit="1"/>
          </p:cNvSpPr>
          <p:nvPr>
            <p:ph type="sldImg"/>
          </p:nvPr>
        </p:nvSpPr>
        <p:spPr>
          <a:xfrm>
            <a:off x="1106488" y="696913"/>
            <a:ext cx="4648200" cy="3486150"/>
          </a:xfrm>
          <a:ln/>
        </p:spPr>
      </p:sp>
      <p:sp>
        <p:nvSpPr>
          <p:cNvPr id="56325"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4" tIns="46122" rIns="92244" bIns="46122"/>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59395" name="Rectangle 3"/>
          <p:cNvSpPr>
            <a:spLocks noChangeArrowheads="1"/>
          </p:cNvSpPr>
          <p:nvPr/>
        </p:nvSpPr>
        <p:spPr bwMode="auto">
          <a:xfrm>
            <a:off x="0" y="8829675"/>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59396" name="Rectangle 4"/>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59397" name="Rectangle 5"/>
          <p:cNvSpPr>
            <a:spLocks noGrp="1" noRot="1" noChangeAspect="1" noChangeArrowheads="1" noTextEdit="1"/>
          </p:cNvSpPr>
          <p:nvPr>
            <p:ph type="sldImg"/>
          </p:nvPr>
        </p:nvSpPr>
        <p:spPr>
          <a:xfrm>
            <a:off x="1112838" y="703263"/>
            <a:ext cx="4632325" cy="3473450"/>
          </a:xfrm>
          <a:ln w="12700" cap="flat">
            <a:solidFill>
              <a:schemeClr val="tx1"/>
            </a:solidFill>
          </a:ln>
        </p:spPr>
      </p:sp>
      <p:sp>
        <p:nvSpPr>
          <p:cNvPr id="59398" name="Rectangle 6"/>
          <p:cNvSpPr>
            <a:spLocks noGrp="1" noChangeArrowheads="1"/>
          </p:cNvSpPr>
          <p:nvPr>
            <p:ph type="body" idx="1"/>
          </p:nvPr>
        </p:nvSpPr>
        <p:spPr>
          <a:xfrm>
            <a:off x="915988" y="4416425"/>
            <a:ext cx="5561012"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4" tIns="47343" rIns="93104" bIns="47343"/>
          <a:lstStyle/>
          <a:p>
            <a:r>
              <a:rPr lang="en-US" altLang="en-US" dirty="0" smtClean="0"/>
              <a:t>These technologies stay at the facility between inspections</a:t>
            </a:r>
          </a:p>
          <a:p>
            <a:r>
              <a:rPr lang="en-US" altLang="en-US" dirty="0" smtClean="0"/>
              <a:t>Many versions of loop seals exist. Shown here, clockwise from upper left, are</a:t>
            </a:r>
          </a:p>
          <a:p>
            <a:pPr lvl="1"/>
            <a:r>
              <a:rPr lang="en-US" altLang="en-US" dirty="0" smtClean="0"/>
              <a:t>Cobra: passive, fiber-optic design</a:t>
            </a:r>
          </a:p>
          <a:p>
            <a:pPr lvl="1"/>
            <a:r>
              <a:rPr lang="en-US" altLang="en-US" dirty="0" smtClean="0"/>
              <a:t>e-cup: passive, metal wire</a:t>
            </a:r>
          </a:p>
          <a:p>
            <a:pPr lvl="1"/>
            <a:r>
              <a:rPr lang="en-US" altLang="en-US" dirty="0" smtClean="0"/>
              <a:t>Vacoss: active, fiber-optic</a:t>
            </a:r>
          </a:p>
          <a:p>
            <a:r>
              <a:rPr lang="en-US" altLang="en-US" dirty="0" smtClean="0"/>
              <a:t>Video surveillance is now mostly digital (DCM-14 shown)</a:t>
            </a:r>
          </a:p>
          <a:p>
            <a:r>
              <a:rPr lang="en-US" altLang="en-US" dirty="0" smtClean="0"/>
              <a:t>The enclosure around the camera illustrates tamper indication: the need to ensure that the monitoring system itself is secure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GB" dirty="0" smtClean="0"/>
              <a:t>Scenes from a training exercise. The COBRA Seal System in the photograph is a fibre optic general purpose seal. The seal is inserted into a verification assembly that records a reference image of the seal signature pattern. The aim of the comprehensive inspection exercise was to train IAEA Safeguard inspectors in real-life scenarios. The exercise took place at Slovenia's Mochovce Nuclear Power Plant (NPP) on 17-21 January 2005. (Mochovce, Nuclear Power Plant, Levice, Slovakia, January 17-21, 2005)</a:t>
            </a:r>
          </a:p>
          <a:p>
            <a:pPr marL="228600" indent="-228600">
              <a:buFontTx/>
              <a:buAutoNum type="arabicPeriod"/>
            </a:pPr>
            <a:endParaRPr lang="en-GB" dirty="0" smtClean="0"/>
          </a:p>
          <a:p>
            <a:pPr marL="228600" indent="-228600">
              <a:buFontTx/>
              <a:buAutoNum type="arabicPeriod"/>
            </a:pPr>
            <a:r>
              <a:rPr lang="en-GB" dirty="0" smtClean="0"/>
              <a:t> Ocean water sampling off the coast of Scotland during safeguards environmental monitoring trials. (Dounreay, Scotland, 1993) </a:t>
            </a:r>
          </a:p>
          <a:p>
            <a:pPr marL="228600" indent="-228600">
              <a:buFontTx/>
              <a:buAutoNum type="arabicPeriod"/>
            </a:pPr>
            <a:endParaRPr lang="en-GB" dirty="0" smtClean="0"/>
          </a:p>
          <a:p>
            <a:pPr marL="228600" indent="-228600">
              <a:buFontTx/>
              <a:buAutoNum type="arabicPeriod"/>
            </a:pPr>
            <a:r>
              <a:rPr lang="en-GB" dirty="0" smtClean="0"/>
              <a:t>Scenes from a verification training exercise. IAEA Safeguard inspectors doing a physical inventory of fuel assemblies stored on a fresh fuel rack. The aim of the comprehensive inspection exercise was to train IAEA Safeguard inspectors in real-life scenarios. The exercise took place at Slovenia's Mochovce Nuclear Power Plant (NPP) on 17-21 January 2005. (Mochovce, Nuclear Power Plant, Levice, Slovakia, January 17-21, 2005) </a:t>
            </a:r>
          </a:p>
          <a:p>
            <a:pPr marL="228600" indent="-228600">
              <a:buFontTx/>
              <a:buAutoNum type="arabicPeriod"/>
            </a:pPr>
            <a:endParaRPr lang="en-GB" dirty="0" smtClean="0"/>
          </a:p>
          <a:p>
            <a:pPr marL="228600" indent="-228600">
              <a:buFontTx/>
              <a:buAutoNum type="arabicPeriod"/>
            </a:pPr>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12838" y="703263"/>
            <a:ext cx="4632325" cy="3473450"/>
          </a:xfrm>
          <a:ln/>
        </p:spPr>
      </p:sp>
      <p:sp>
        <p:nvSpPr>
          <p:cNvPr id="61443" name="Rectangle 3"/>
          <p:cNvSpPr>
            <a:spLocks noGrp="1" noChangeArrowheads="1"/>
          </p:cNvSpPr>
          <p:nvPr>
            <p:ph type="body" idx="1"/>
          </p:nvPr>
        </p:nvSpPr>
        <p:spPr>
          <a:xfrm>
            <a:off x="915988" y="4416425"/>
            <a:ext cx="5026025" cy="4437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92D10F00-E3B2-4021-B9EA-9267AF9BF47B}" type="slidenum">
              <a:rPr lang="en-US"/>
              <a:pPr eaLnBrk="1" hangingPunct="1"/>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r" eaLnBrk="1" hangingPunct="1">
              <a:lnSpc>
                <a:spcPct val="100000"/>
              </a:lnSpc>
              <a:spcBef>
                <a:spcPct val="0"/>
              </a:spcBef>
            </a:pPr>
            <a:fld id="{0A11B946-37E4-42F2-BE53-7BEE1719DACA}" type="slidenum">
              <a:rPr lang="en-US" sz="1200"/>
              <a:pPr algn="r" eaLnBrk="1" hangingPunct="1">
                <a:lnSpc>
                  <a:spcPct val="100000"/>
                </a:lnSpc>
                <a:spcBef>
                  <a:spcPct val="0"/>
                </a:spcBef>
              </a:pPr>
              <a:t>6</a:t>
            </a:fld>
            <a:endParaRPr lang="en-US" sz="1200" dirty="0"/>
          </a:p>
        </p:txBody>
      </p:sp>
      <p:sp>
        <p:nvSpPr>
          <p:cNvPr id="46083" name="Rectangle 7"/>
          <p:cNvSpPr txBox="1">
            <a:spLocks noGrp="1" noChangeArrowheads="1"/>
          </p:cNvSpPr>
          <p:nvPr/>
        </p:nvSpPr>
        <p:spPr bwMode="auto">
          <a:xfrm>
            <a:off x="3886200" y="8829675"/>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4" tIns="46122" rIns="92244" bIns="46122" anchor="b"/>
          <a:lstStyle>
            <a:lvl1pPr defTabSz="922338" eaLnBrk="0" hangingPunct="0">
              <a:defRPr>
                <a:solidFill>
                  <a:schemeClr val="tx1"/>
                </a:solidFill>
                <a:latin typeface="Arial" charset="0"/>
                <a:cs typeface="Arial" charset="0"/>
              </a:defRPr>
            </a:lvl1pPr>
            <a:lvl2pPr marL="742950" indent="-285750" defTabSz="922338" eaLnBrk="0" hangingPunct="0">
              <a:defRPr>
                <a:solidFill>
                  <a:schemeClr val="tx1"/>
                </a:solidFill>
                <a:latin typeface="Arial" charset="0"/>
                <a:cs typeface="Arial" charset="0"/>
              </a:defRPr>
            </a:lvl2pPr>
            <a:lvl3pPr marL="1143000" indent="-228600" defTabSz="922338" eaLnBrk="0" hangingPunct="0">
              <a:defRPr>
                <a:solidFill>
                  <a:schemeClr val="tx1"/>
                </a:solidFill>
                <a:latin typeface="Arial" charset="0"/>
                <a:cs typeface="Arial" charset="0"/>
              </a:defRPr>
            </a:lvl3pPr>
            <a:lvl4pPr marL="1600200" indent="-228600" defTabSz="922338" eaLnBrk="0" hangingPunct="0">
              <a:defRPr>
                <a:solidFill>
                  <a:schemeClr val="tx1"/>
                </a:solidFill>
                <a:latin typeface="Arial" charset="0"/>
                <a:cs typeface="Arial" charset="0"/>
              </a:defRPr>
            </a:lvl4pPr>
            <a:lvl5pPr marL="2057400" indent="-228600" defTabSz="922338" eaLnBrk="0" hangingPunct="0">
              <a:defRPr>
                <a:solidFill>
                  <a:schemeClr val="tx1"/>
                </a:solidFill>
                <a:latin typeface="Arial" charset="0"/>
                <a:cs typeface="Arial" charset="0"/>
              </a:defRPr>
            </a:lvl5pPr>
            <a:lvl6pPr marL="25146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9pPr>
          </a:lstStyle>
          <a:p>
            <a:pPr algn="r">
              <a:lnSpc>
                <a:spcPct val="100000"/>
              </a:lnSpc>
              <a:spcBef>
                <a:spcPct val="0"/>
              </a:spcBef>
            </a:pPr>
            <a:fld id="{AA61DE57-0C5F-4431-A5E1-6B15F6D81C93}" type="slidenum">
              <a:rPr lang="en-US" sz="1200">
                <a:latin typeface="Times New Roman" pitchFamily="18" charset="0"/>
              </a:rPr>
              <a:pPr algn="r">
                <a:lnSpc>
                  <a:spcPct val="100000"/>
                </a:lnSpc>
                <a:spcBef>
                  <a:spcPct val="0"/>
                </a:spcBef>
              </a:pPr>
              <a:t>6</a:t>
            </a:fld>
            <a:endParaRPr lang="en-US" sz="1200" dirty="0">
              <a:latin typeface="Times New Roman" pitchFamily="18" charset="0"/>
            </a:endParaRPr>
          </a:p>
        </p:txBody>
      </p:sp>
      <p:sp>
        <p:nvSpPr>
          <p:cNvPr id="46084" name="Rectangle 2"/>
          <p:cNvSpPr>
            <a:spLocks noGrp="1" noRot="1" noChangeAspect="1" noChangeArrowheads="1" noTextEdit="1"/>
          </p:cNvSpPr>
          <p:nvPr>
            <p:ph type="sldImg"/>
          </p:nvPr>
        </p:nvSpPr>
        <p:spPr>
          <a:xfrm>
            <a:off x="1106488" y="696913"/>
            <a:ext cx="4648200" cy="3486150"/>
          </a:xfrm>
          <a:ln/>
        </p:spPr>
      </p:sp>
      <p:sp>
        <p:nvSpPr>
          <p:cNvPr id="46085"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4" tIns="46122" rIns="92244" bIns="46122"/>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r" eaLnBrk="1" hangingPunct="1">
              <a:lnSpc>
                <a:spcPct val="100000"/>
              </a:lnSpc>
              <a:spcBef>
                <a:spcPct val="0"/>
              </a:spcBef>
            </a:pPr>
            <a:fld id="{BC40EE8A-2F20-42C9-B0CD-DEC4E5E00A18}" type="slidenum">
              <a:rPr lang="en-US" sz="1200"/>
              <a:pPr algn="r" eaLnBrk="1" hangingPunct="1">
                <a:lnSpc>
                  <a:spcPct val="100000"/>
                </a:lnSpc>
                <a:spcBef>
                  <a:spcPct val="0"/>
                </a:spcBef>
              </a:pPr>
              <a:t>7</a:t>
            </a:fld>
            <a:endParaRPr lang="en-US" sz="1200" dirty="0"/>
          </a:p>
        </p:txBody>
      </p:sp>
      <p:sp>
        <p:nvSpPr>
          <p:cNvPr id="47107" name="Rectangle 7"/>
          <p:cNvSpPr txBox="1">
            <a:spLocks noGrp="1" noChangeArrowheads="1"/>
          </p:cNvSpPr>
          <p:nvPr/>
        </p:nvSpPr>
        <p:spPr bwMode="auto">
          <a:xfrm>
            <a:off x="3886200" y="8829675"/>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4" tIns="46122" rIns="92244" bIns="46122" anchor="b"/>
          <a:lstStyle>
            <a:lvl1pPr defTabSz="922338" eaLnBrk="0" hangingPunct="0">
              <a:defRPr>
                <a:solidFill>
                  <a:schemeClr val="tx1"/>
                </a:solidFill>
                <a:latin typeface="Arial" charset="0"/>
                <a:cs typeface="Arial" charset="0"/>
              </a:defRPr>
            </a:lvl1pPr>
            <a:lvl2pPr marL="742950" indent="-285750" defTabSz="922338" eaLnBrk="0" hangingPunct="0">
              <a:defRPr>
                <a:solidFill>
                  <a:schemeClr val="tx1"/>
                </a:solidFill>
                <a:latin typeface="Arial" charset="0"/>
                <a:cs typeface="Arial" charset="0"/>
              </a:defRPr>
            </a:lvl2pPr>
            <a:lvl3pPr marL="1143000" indent="-228600" defTabSz="922338" eaLnBrk="0" hangingPunct="0">
              <a:defRPr>
                <a:solidFill>
                  <a:schemeClr val="tx1"/>
                </a:solidFill>
                <a:latin typeface="Arial" charset="0"/>
                <a:cs typeface="Arial" charset="0"/>
              </a:defRPr>
            </a:lvl3pPr>
            <a:lvl4pPr marL="1600200" indent="-228600" defTabSz="922338" eaLnBrk="0" hangingPunct="0">
              <a:defRPr>
                <a:solidFill>
                  <a:schemeClr val="tx1"/>
                </a:solidFill>
                <a:latin typeface="Arial" charset="0"/>
                <a:cs typeface="Arial" charset="0"/>
              </a:defRPr>
            </a:lvl4pPr>
            <a:lvl5pPr marL="2057400" indent="-228600" defTabSz="922338" eaLnBrk="0" hangingPunct="0">
              <a:defRPr>
                <a:solidFill>
                  <a:schemeClr val="tx1"/>
                </a:solidFill>
                <a:latin typeface="Arial" charset="0"/>
                <a:cs typeface="Arial" charset="0"/>
              </a:defRPr>
            </a:lvl5pPr>
            <a:lvl6pPr marL="25146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9pPr>
          </a:lstStyle>
          <a:p>
            <a:pPr algn="r">
              <a:lnSpc>
                <a:spcPct val="100000"/>
              </a:lnSpc>
              <a:spcBef>
                <a:spcPct val="0"/>
              </a:spcBef>
            </a:pPr>
            <a:fld id="{5B223CFB-F5F0-4CD6-A295-5220DCECB450}" type="slidenum">
              <a:rPr lang="en-US" sz="1200">
                <a:latin typeface="Times New Roman" pitchFamily="18" charset="0"/>
              </a:rPr>
              <a:pPr algn="r">
                <a:lnSpc>
                  <a:spcPct val="100000"/>
                </a:lnSpc>
                <a:spcBef>
                  <a:spcPct val="0"/>
                </a:spcBef>
              </a:pPr>
              <a:t>7</a:t>
            </a:fld>
            <a:endParaRPr lang="en-US" sz="1200" dirty="0">
              <a:latin typeface="Times New Roman" pitchFamily="18" charset="0"/>
            </a:endParaRPr>
          </a:p>
        </p:txBody>
      </p:sp>
      <p:sp>
        <p:nvSpPr>
          <p:cNvPr id="47108" name="Rectangle 2"/>
          <p:cNvSpPr>
            <a:spLocks noGrp="1" noRot="1" noChangeAspect="1" noChangeArrowheads="1" noTextEdit="1"/>
          </p:cNvSpPr>
          <p:nvPr>
            <p:ph type="sldImg"/>
          </p:nvPr>
        </p:nvSpPr>
        <p:spPr>
          <a:xfrm>
            <a:off x="1106488" y="696913"/>
            <a:ext cx="4648200" cy="3486150"/>
          </a:xfrm>
          <a:ln/>
        </p:spPr>
      </p:sp>
      <p:sp>
        <p:nvSpPr>
          <p:cNvPr id="47109"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4" tIns="46122" rIns="92244" bIns="46122"/>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E97CAC4E-D018-43A0-BF64-287968B92090}" type="slidenum">
              <a:rPr lang="en-US"/>
              <a:pPr eaLnBrk="1" hangingPunct="1"/>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sz="800" dirty="0" smtClean="0"/>
              <a:t>The IAEA Additional Protocol was negotiated out of necessity after the Iraq war and the Model Additional Protocol was agreed upon in 1997. </a:t>
            </a:r>
          </a:p>
          <a:p>
            <a:pPr>
              <a:lnSpc>
                <a:spcPct val="80000"/>
              </a:lnSpc>
            </a:pPr>
            <a:r>
              <a:rPr lang="en-GB" dirty="0" smtClean="0"/>
              <a:t>History and significance: http://cns.miis.edu/pubs/npr/vol11/113/113hirsch.pdf</a:t>
            </a:r>
            <a:endParaRPr lang="en-GB" sz="800" dirty="0" smtClean="0"/>
          </a:p>
          <a:p>
            <a:pPr>
              <a:lnSpc>
                <a:spcPct val="80000"/>
              </a:lnSpc>
            </a:pPr>
            <a:endParaRPr lang="en-GB" sz="800" dirty="0" smtClean="0"/>
          </a:p>
          <a:p>
            <a:pPr>
              <a:lnSpc>
                <a:spcPct val="80000"/>
              </a:lnSpc>
            </a:pPr>
            <a:r>
              <a:rPr lang="en-GB" sz="800" dirty="0" smtClean="0"/>
              <a:t>The essence of the Additional Protocol is to reshape the IAEA's safeguards regime from a quantitative system focused on accounting for known quantities of materials and monitoring declared activities to a qualitative system aimed at gathering a comprehensive picture of a state's nuclear and nuclear-related activities, including all nuclear-related imports and exports. The Additional Protocol also substantially expands the IAEA's ability to check for clandestine nuclear facilities by providing the agency with authority to visit any facility-declared or not-to investigate questions about or inconsistencies in a state's nuclear declarations. NPT states-parties are not required to adopt an Additional Protocol, although the IAEA is urging all to do so.</a:t>
            </a:r>
          </a:p>
          <a:p>
            <a:pPr>
              <a:lnSpc>
                <a:spcPct val="80000"/>
              </a:lnSpc>
            </a:pPr>
            <a:endParaRPr lang="en-GB" sz="800" dirty="0" smtClean="0"/>
          </a:p>
          <a:p>
            <a:pPr>
              <a:lnSpc>
                <a:spcPct val="80000"/>
              </a:lnSpc>
            </a:pPr>
            <a:r>
              <a:rPr lang="en-GB" sz="800" dirty="0" smtClean="0"/>
              <a:t>The model protocol outlined four key changes that must be incorporated into each NPT state-party's Additional Protocol. </a:t>
            </a:r>
          </a:p>
          <a:p>
            <a:pPr>
              <a:lnSpc>
                <a:spcPct val="80000"/>
              </a:lnSpc>
            </a:pPr>
            <a:endParaRPr lang="en-GB" sz="800" dirty="0" smtClean="0"/>
          </a:p>
          <a:p>
            <a:pPr>
              <a:lnSpc>
                <a:spcPct val="80000"/>
              </a:lnSpc>
            </a:pPr>
            <a:r>
              <a:rPr lang="en-GB" sz="800" dirty="0" smtClean="0"/>
              <a:t>· First, the amount and type of information that states will have to provide to the IAEA is greatly expanded. In addition to the current requirement for data about nuclear fuel and fuel-cycle activities, states will now have to provide an "expanded declaration" on a broad array of nuclear-related activities, such as "nuclear fuel cycle-related research and development activities-not involving nuclear materials" and "the location, operational status and the estimated annual production" of uranium mines and thorium concentration plants. (Thorium can be processed to produce fissile material, the key ingredient for nuclear weapons.) All trade in items on the Nuclear Suppliers Group (NSG) trigger list will have to be reported to the IAEA as well. The NSG is a group of 45 nuclear supplier countries that seeks to voluntarily prevent the use of peaceful nuclear technology for military purposes by restricting nuclear and nuclear-related exports.</a:t>
            </a:r>
          </a:p>
          <a:p>
            <a:pPr>
              <a:lnSpc>
                <a:spcPct val="80000"/>
              </a:lnSpc>
            </a:pPr>
            <a:endParaRPr lang="en-GB" sz="800" dirty="0" smtClean="0"/>
          </a:p>
          <a:p>
            <a:pPr>
              <a:lnSpc>
                <a:spcPct val="80000"/>
              </a:lnSpc>
            </a:pPr>
            <a:r>
              <a:rPr lang="en-GB" sz="800" dirty="0" smtClean="0"/>
              <a:t>· Second, the number and types of facilities that the IAEA will be able to inspect and monitor is substantially increased beyond the previous level. In order to resolve questions about or inconsistencies in the information a state has provided on its nuclear activities, the new inspection regime provides the IAEA with "complementary," or pre-approved, access to "[a]ny location specified by the Agency," as well as all of the facilities specified in the "expanded declaration." By negotiating an Additional Protocol, states will, in effect, guarantee the IAEA access on short notice to all of their declared-and, if necessary-undeclared facilities in order "to assure the absence of undeclared nuclear material and activities.“</a:t>
            </a:r>
          </a:p>
          <a:p>
            <a:pPr>
              <a:lnSpc>
                <a:spcPct val="80000"/>
              </a:lnSpc>
            </a:pPr>
            <a:endParaRPr lang="en-GB" sz="800" dirty="0" smtClean="0"/>
          </a:p>
          <a:p>
            <a:pPr>
              <a:lnSpc>
                <a:spcPct val="80000"/>
              </a:lnSpc>
            </a:pPr>
            <a:r>
              <a:rPr lang="en-GB" sz="800" dirty="0" smtClean="0"/>
              <a:t>· Third, the agency's ability to conduct short notice inspections is augmented by streamlining the visa process for inspectors, who are guaranteed to receive within one month's notice "appropriate multiple entry/exit" visas that are valid for at least a year.</a:t>
            </a:r>
          </a:p>
          <a:p>
            <a:pPr>
              <a:lnSpc>
                <a:spcPct val="80000"/>
              </a:lnSpc>
            </a:pPr>
            <a:endParaRPr lang="en-GB" sz="800" dirty="0" smtClean="0"/>
          </a:p>
          <a:p>
            <a:pPr>
              <a:lnSpc>
                <a:spcPct val="80000"/>
              </a:lnSpc>
            </a:pPr>
            <a:r>
              <a:rPr lang="en-GB" sz="800" dirty="0" smtClean="0"/>
              <a:t>· Fourth, the Additional Protocol provides for the IAEA's right to use environmental sampling during inspections at both declared and undeclared sites. It further permits the use of environmental sampling over a wide area rather than being confined to specific facilities.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r" eaLnBrk="1" hangingPunct="1">
              <a:lnSpc>
                <a:spcPct val="100000"/>
              </a:lnSpc>
              <a:spcBef>
                <a:spcPct val="0"/>
              </a:spcBef>
            </a:pPr>
            <a:fld id="{BF4956F9-B8D6-499A-A345-04BC78EF560F}" type="slidenum">
              <a:rPr lang="en-US" sz="1200"/>
              <a:pPr algn="r" eaLnBrk="1" hangingPunct="1">
                <a:lnSpc>
                  <a:spcPct val="100000"/>
                </a:lnSpc>
                <a:spcBef>
                  <a:spcPct val="0"/>
                </a:spcBef>
              </a:pPr>
              <a:t>22</a:t>
            </a:fld>
            <a:endParaRPr lang="en-US" sz="1200" dirty="0"/>
          </a:p>
        </p:txBody>
      </p:sp>
      <p:sp>
        <p:nvSpPr>
          <p:cNvPr id="49155" name="Rectangle 7"/>
          <p:cNvSpPr txBox="1">
            <a:spLocks noGrp="1" noChangeArrowheads="1"/>
          </p:cNvSpPr>
          <p:nvPr/>
        </p:nvSpPr>
        <p:spPr bwMode="auto">
          <a:xfrm>
            <a:off x="3886200" y="8829675"/>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4" tIns="46122" rIns="92244" bIns="46122" anchor="b"/>
          <a:lstStyle>
            <a:lvl1pPr defTabSz="922338" eaLnBrk="0" hangingPunct="0">
              <a:defRPr>
                <a:solidFill>
                  <a:schemeClr val="tx1"/>
                </a:solidFill>
                <a:latin typeface="Arial" charset="0"/>
                <a:cs typeface="Arial" charset="0"/>
              </a:defRPr>
            </a:lvl1pPr>
            <a:lvl2pPr marL="742950" indent="-285750" defTabSz="922338" eaLnBrk="0" hangingPunct="0">
              <a:defRPr>
                <a:solidFill>
                  <a:schemeClr val="tx1"/>
                </a:solidFill>
                <a:latin typeface="Arial" charset="0"/>
                <a:cs typeface="Arial" charset="0"/>
              </a:defRPr>
            </a:lvl2pPr>
            <a:lvl3pPr marL="1143000" indent="-228600" defTabSz="922338" eaLnBrk="0" hangingPunct="0">
              <a:defRPr>
                <a:solidFill>
                  <a:schemeClr val="tx1"/>
                </a:solidFill>
                <a:latin typeface="Arial" charset="0"/>
                <a:cs typeface="Arial" charset="0"/>
              </a:defRPr>
            </a:lvl3pPr>
            <a:lvl4pPr marL="1600200" indent="-228600" defTabSz="922338" eaLnBrk="0" hangingPunct="0">
              <a:defRPr>
                <a:solidFill>
                  <a:schemeClr val="tx1"/>
                </a:solidFill>
                <a:latin typeface="Arial" charset="0"/>
                <a:cs typeface="Arial" charset="0"/>
              </a:defRPr>
            </a:lvl4pPr>
            <a:lvl5pPr marL="2057400" indent="-228600" defTabSz="922338" eaLnBrk="0" hangingPunct="0">
              <a:defRPr>
                <a:solidFill>
                  <a:schemeClr val="tx1"/>
                </a:solidFill>
                <a:latin typeface="Arial" charset="0"/>
                <a:cs typeface="Arial" charset="0"/>
              </a:defRPr>
            </a:lvl5pPr>
            <a:lvl6pPr marL="25146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defTabSz="922338" eaLnBrk="0" fontAlgn="base" hangingPunct="0">
              <a:lnSpc>
                <a:spcPct val="80000"/>
              </a:lnSpc>
              <a:spcBef>
                <a:spcPct val="20000"/>
              </a:spcBef>
              <a:spcAft>
                <a:spcPct val="0"/>
              </a:spcAft>
              <a:defRPr>
                <a:solidFill>
                  <a:schemeClr val="tx1"/>
                </a:solidFill>
                <a:latin typeface="Arial" charset="0"/>
                <a:cs typeface="Arial" charset="0"/>
              </a:defRPr>
            </a:lvl9pPr>
          </a:lstStyle>
          <a:p>
            <a:pPr algn="r">
              <a:lnSpc>
                <a:spcPct val="100000"/>
              </a:lnSpc>
              <a:spcBef>
                <a:spcPct val="0"/>
              </a:spcBef>
            </a:pPr>
            <a:fld id="{DE6DCC77-4F9E-4196-A931-D81A5FE391BC}" type="slidenum">
              <a:rPr lang="en-US" sz="1200">
                <a:latin typeface="Times New Roman" pitchFamily="18" charset="0"/>
              </a:rPr>
              <a:pPr algn="r">
                <a:lnSpc>
                  <a:spcPct val="100000"/>
                </a:lnSpc>
                <a:spcBef>
                  <a:spcPct val="0"/>
                </a:spcBef>
              </a:pPr>
              <a:t>22</a:t>
            </a:fld>
            <a:endParaRPr lang="en-US" sz="1200" dirty="0">
              <a:latin typeface="Times New Roman" pitchFamily="18" charset="0"/>
            </a:endParaRPr>
          </a:p>
        </p:txBody>
      </p:sp>
      <p:sp>
        <p:nvSpPr>
          <p:cNvPr id="49156" name="Rectangle 2"/>
          <p:cNvSpPr>
            <a:spLocks noGrp="1" noRot="1" noChangeAspect="1" noChangeArrowheads="1" noTextEdit="1"/>
          </p:cNvSpPr>
          <p:nvPr>
            <p:ph type="sldImg"/>
          </p:nvPr>
        </p:nvSpPr>
        <p:spPr>
          <a:xfrm>
            <a:off x="1106488" y="696913"/>
            <a:ext cx="4648200" cy="3486150"/>
          </a:xfrm>
          <a:ln/>
        </p:spPr>
      </p:sp>
      <p:sp>
        <p:nvSpPr>
          <p:cNvPr id="49157"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4" tIns="46122" rIns="92244" bIns="46122"/>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16013" y="704850"/>
            <a:ext cx="4627562" cy="3470275"/>
          </a:xfrm>
          <a:ln w="12700" cap="flat">
            <a:solidFill>
              <a:schemeClr val="tx1"/>
            </a:solidFill>
          </a:ln>
        </p:spPr>
      </p:sp>
      <p:sp>
        <p:nvSpPr>
          <p:cNvPr id="51203" name="Rectangle 3"/>
          <p:cNvSpPr>
            <a:spLocks noGrp="1" noChangeArrowheads="1"/>
          </p:cNvSpPr>
          <p:nvPr>
            <p:ph type="body" idx="1"/>
          </p:nvPr>
        </p:nvSpPr>
        <p:spPr>
          <a:xfrm>
            <a:off x="915988" y="4416425"/>
            <a:ext cx="55626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2" tIns="47609" rIns="93632" bIns="47609"/>
          <a:lstStyle/>
          <a:p>
            <a:pPr defTabSz="911225">
              <a:tabLst>
                <a:tab pos="342900" algn="l"/>
              </a:tabLst>
            </a:pPr>
            <a:r>
              <a:rPr lang="en-US" dirty="0" smtClean="0"/>
              <a:t>Reveal sequence displays this flow diagram step by step</a:t>
            </a:r>
          </a:p>
          <a:p>
            <a:pPr defTabSz="911225">
              <a:tabLst>
                <a:tab pos="342900" algn="l"/>
              </a:tabLst>
            </a:pPr>
            <a:r>
              <a:rPr lang="en-US" dirty="0" smtClean="0"/>
              <a:t>The MBA might be a vault, a room, a building, a facility… (can have nested MBAs)</a:t>
            </a:r>
          </a:p>
          <a:p>
            <a:pPr defTabSz="911225">
              <a:tabLst>
                <a:tab pos="342900" algn="l"/>
              </a:tabLst>
            </a:pPr>
            <a:r>
              <a:rPr lang="en-US" dirty="0" smtClean="0"/>
              <a:t>Inventory increases = material received or produced</a:t>
            </a:r>
          </a:p>
          <a:p>
            <a:pPr defTabSz="911225">
              <a:tabLst>
                <a:tab pos="342900" algn="l"/>
              </a:tabLst>
            </a:pPr>
            <a:r>
              <a:rPr lang="en-US" dirty="0" smtClean="0"/>
              <a:t>Inventory decreases = material shipped, consumed or decayed</a:t>
            </a:r>
          </a:p>
          <a:p>
            <a:pPr defTabSz="911225">
              <a:tabLst>
                <a:tab pos="342900" algn="l"/>
              </a:tabLst>
            </a:pPr>
            <a:r>
              <a:rPr lang="en-US" dirty="0" smtClean="0"/>
              <a:t>Statistical analysis is used to determine whether or not the MUF is acceptable:</a:t>
            </a:r>
          </a:p>
          <a:p>
            <a:pPr defTabSz="911225">
              <a:tabLst>
                <a:tab pos="342900" algn="l"/>
              </a:tabLst>
            </a:pPr>
            <a:r>
              <a:rPr lang="en-US" dirty="0" smtClean="0"/>
              <a:t>	may be due to error or measurement uncertainties</a:t>
            </a:r>
          </a:p>
          <a:p>
            <a:pPr defTabSz="911225">
              <a:tabLst>
                <a:tab pos="342900" algn="l"/>
              </a:tabLst>
            </a:pPr>
            <a:r>
              <a:rPr lang="en-US" dirty="0" smtClean="0"/>
              <a:t>	may be due to material held up in a process system</a:t>
            </a:r>
          </a:p>
          <a:p>
            <a:pPr defTabSz="911225">
              <a:tabLst>
                <a:tab pos="342900" algn="l"/>
              </a:tabLst>
            </a:pPr>
            <a:r>
              <a:rPr lang="en-US" dirty="0" smtClean="0"/>
              <a:t>	may be classified as a “discrepancy”</a:t>
            </a:r>
          </a:p>
          <a:p>
            <a:pPr defTabSz="911225">
              <a:tabLst>
                <a:tab pos="342900" algn="l"/>
              </a:tabLst>
            </a:pPr>
            <a:r>
              <a:rPr lang="en-US" dirty="0" smtClean="0"/>
              <a:t>MUF can be tracked on a cumulative basis to identify gradual diversion of small quantities of material</a:t>
            </a:r>
          </a:p>
          <a:p>
            <a:pPr defTabSz="911225">
              <a:tabLst>
                <a:tab pos="342900" algn="l"/>
              </a:tabLst>
            </a:pPr>
            <a:r>
              <a:rPr lang="en-US" dirty="0" smtClean="0"/>
              <a:t>In the U.S., “MUF” is instead called “inventory difference”</a:t>
            </a:r>
          </a:p>
          <a:p>
            <a:pPr defTabSz="911225">
              <a:tabLst>
                <a:tab pos="342900" algn="l"/>
              </a:tabLst>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52227" name="Rectangle 3"/>
          <p:cNvSpPr>
            <a:spLocks noChangeArrowheads="1"/>
          </p:cNvSpPr>
          <p:nvPr/>
        </p:nvSpPr>
        <p:spPr bwMode="auto">
          <a:xfrm>
            <a:off x="0" y="8829675"/>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52228" name="Rectangle 4"/>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52229" name="Rectangle 5"/>
          <p:cNvSpPr>
            <a:spLocks noGrp="1" noRot="1" noChangeAspect="1" noChangeArrowheads="1" noTextEdit="1"/>
          </p:cNvSpPr>
          <p:nvPr>
            <p:ph type="sldImg"/>
          </p:nvPr>
        </p:nvSpPr>
        <p:spPr>
          <a:xfrm>
            <a:off x="1112838" y="703263"/>
            <a:ext cx="4632325" cy="3473450"/>
          </a:xfrm>
          <a:ln w="12700" cap="flat">
            <a:solidFill>
              <a:schemeClr val="tx1"/>
            </a:solidFill>
          </a:ln>
        </p:spPr>
      </p:sp>
      <p:sp>
        <p:nvSpPr>
          <p:cNvPr id="52230" name="Rectangle 6"/>
          <p:cNvSpPr>
            <a:spLocks noGrp="1" noChangeArrowheads="1"/>
          </p:cNvSpPr>
          <p:nvPr>
            <p:ph type="body" idx="1"/>
          </p:nvPr>
        </p:nvSpPr>
        <p:spPr>
          <a:xfrm>
            <a:off x="915988" y="4416425"/>
            <a:ext cx="5561012"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4" tIns="47343" rIns="93104" bIns="47343"/>
          <a:lstStyle/>
          <a:p>
            <a:r>
              <a:rPr lang="en-US" altLang="en-US" dirty="0" smtClean="0"/>
              <a:t>Examples shown here:</a:t>
            </a:r>
          </a:p>
          <a:p>
            <a:r>
              <a:rPr lang="en-US" altLang="en-US" dirty="0" smtClean="0"/>
              <a:t>Physical forms:</a:t>
            </a:r>
          </a:p>
          <a:p>
            <a:pPr lvl="1"/>
            <a:r>
              <a:rPr lang="en-US" altLang="en-US" dirty="0" smtClean="0"/>
              <a:t>solid (pellets, oxide fuel)</a:t>
            </a:r>
          </a:p>
          <a:p>
            <a:pPr lvl="1"/>
            <a:r>
              <a:rPr lang="en-US" altLang="en-US" dirty="0" smtClean="0"/>
              <a:t>liquid (Pu nitrate solution from a spent fuel reprocessing stream)</a:t>
            </a:r>
          </a:p>
          <a:p>
            <a:pPr lvl="1"/>
            <a:r>
              <a:rPr lang="en-US" altLang="en-US" dirty="0" smtClean="0"/>
              <a:t>gas (UF6 at room temperature &amp; pressure)</a:t>
            </a:r>
          </a:p>
          <a:p>
            <a:pPr lvl="2"/>
            <a:r>
              <a:rPr lang="en-US" altLang="en-US" dirty="0" smtClean="0"/>
              <a:t>—but it’s a solid in the cylinders shown here because it’s under pressure</a:t>
            </a:r>
          </a:p>
          <a:p>
            <a:r>
              <a:rPr lang="en-US" altLang="en-US" dirty="0" smtClean="0"/>
              <a:t>Chemical forms:</a:t>
            </a:r>
          </a:p>
          <a:p>
            <a:pPr lvl="1"/>
            <a:r>
              <a:rPr lang="en-US" altLang="en-US" dirty="0" smtClean="0"/>
              <a:t>oxide</a:t>
            </a:r>
          </a:p>
          <a:p>
            <a:pPr lvl="1"/>
            <a:r>
              <a:rPr lang="en-US" altLang="en-US" dirty="0" smtClean="0"/>
              <a:t>pure metal</a:t>
            </a:r>
          </a:p>
          <a:p>
            <a:pPr lvl="1"/>
            <a:r>
              <a:rPr lang="en-US" altLang="en-US" dirty="0" smtClean="0"/>
              <a:t>nitrate, hexafluoride</a:t>
            </a:r>
          </a:p>
          <a:p>
            <a:r>
              <a:rPr lang="en-US" altLang="en-US" dirty="0" smtClean="0"/>
              <a:t>Containment:</a:t>
            </a:r>
          </a:p>
          <a:p>
            <a:pPr lvl="1"/>
            <a:r>
              <a:rPr lang="en-US" altLang="en-US" dirty="0" smtClean="0"/>
              <a:t>box (of pellets)</a:t>
            </a:r>
          </a:p>
          <a:p>
            <a:pPr lvl="1"/>
            <a:r>
              <a:rPr lang="en-US" altLang="en-US" dirty="0" smtClean="0"/>
              <a:t>alloy cladding (fuel pins)</a:t>
            </a:r>
          </a:p>
          <a:p>
            <a:pPr lvl="1"/>
            <a:r>
              <a:rPr lang="en-US" altLang="en-US" dirty="0" smtClean="0"/>
              <a:t>glove box (for remote handling)</a:t>
            </a:r>
          </a:p>
          <a:p>
            <a:pPr lvl="1"/>
            <a:r>
              <a:rPr lang="en-US" altLang="en-US" dirty="0" smtClean="0"/>
              <a:t>sealed cylinders</a:t>
            </a:r>
          </a:p>
          <a:p>
            <a:pPr lvl="1"/>
            <a:r>
              <a:rPr lang="en-US" altLang="en-US" dirty="0" smtClean="0"/>
              <a:t>process piping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PPP_SGLOB_TLE_Flag_Covered_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Rectangle 3"/>
          <p:cNvSpPr>
            <a:spLocks noGrp="1" noChangeArrowheads="1"/>
          </p:cNvSpPr>
          <p:nvPr>
            <p:ph type="ctrTitle"/>
          </p:nvPr>
        </p:nvSpPr>
        <p:spPr>
          <a:xfrm>
            <a:off x="152400" y="152400"/>
            <a:ext cx="8839200" cy="1447800"/>
          </a:xfrm>
        </p:spPr>
        <p:txBody>
          <a:bodyPr/>
          <a:lstStyle>
            <a:lvl1pPr algn="ctr">
              <a:defRPr/>
            </a:lvl1pPr>
          </a:lstStyle>
          <a:p>
            <a:r>
              <a:rPr lang="en-US"/>
              <a:t>Click to edit Master title style</a:t>
            </a:r>
          </a:p>
        </p:txBody>
      </p:sp>
      <p:sp>
        <p:nvSpPr>
          <p:cNvPr id="160772" name="Rectangle 4"/>
          <p:cNvSpPr>
            <a:spLocks noGrp="1" noChangeArrowheads="1"/>
          </p:cNvSpPr>
          <p:nvPr>
            <p:ph type="subTitle" idx="1"/>
          </p:nvPr>
        </p:nvSpPr>
        <p:spPr>
          <a:xfrm>
            <a:off x="152400" y="1676400"/>
            <a:ext cx="4724400" cy="3886200"/>
          </a:xfrm>
        </p:spPr>
        <p:txBody>
          <a:bodyPr anchor="ct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fld id="{FE64DF46-8875-497C-AD03-8247EDEBD7EA}" type="datetimeFigureOut">
              <a:rPr lang="en-US"/>
              <a:pPr/>
              <a:t>3/14/2013</a:t>
            </a:fld>
            <a:endParaRPr lang="en-US" dirty="0"/>
          </a:p>
        </p:txBody>
      </p:sp>
      <p:sp>
        <p:nvSpPr>
          <p:cNvPr id="6" name="Rectangle 6"/>
          <p:cNvSpPr>
            <a:spLocks noGrp="1" noChangeArrowheads="1"/>
          </p:cNvSpPr>
          <p:nvPr>
            <p:ph type="ftr" sz="quarter" idx="11"/>
          </p:nvPr>
        </p:nvSpPr>
        <p:spPr/>
        <p:txBody>
          <a:bodyPr/>
          <a:lstStyle>
            <a:lvl1pPr>
              <a:defRPr/>
            </a:lvl1pPr>
          </a:lstStyle>
          <a:p>
            <a:endParaRPr lang="en-US" dirty="0"/>
          </a:p>
        </p:txBody>
      </p:sp>
      <p:sp>
        <p:nvSpPr>
          <p:cNvPr id="7" name="Rectangle 7"/>
          <p:cNvSpPr>
            <a:spLocks noGrp="1" noChangeArrowheads="1"/>
          </p:cNvSpPr>
          <p:nvPr>
            <p:ph type="sldNum" sz="quarter" idx="12"/>
          </p:nvPr>
        </p:nvSpPr>
        <p:spPr/>
        <p:txBody>
          <a:bodyPr/>
          <a:lstStyle>
            <a:lvl1pPr>
              <a:defRPr/>
            </a:lvl1pPr>
          </a:lstStyle>
          <a:p>
            <a:fld id="{40ED2336-B83A-4B08-8C94-57C2737FE537}" type="slidenum">
              <a:rPr lang="en-US"/>
              <a:pPr/>
              <a:t>‹#›</a:t>
            </a:fld>
            <a:endParaRPr lang="en-US" dirty="0"/>
          </a:p>
        </p:txBody>
      </p:sp>
    </p:spTree>
    <p:extLst>
      <p:ext uri="{BB962C8B-B14F-4D97-AF65-F5344CB8AC3E}">
        <p14:creationId xmlns:p14="http://schemas.microsoft.com/office/powerpoint/2010/main" val="5678168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1F125DC1-DC1B-47FE-821D-2803EA7110E0}" type="datetimeFigureOut">
              <a:rPr lang="en-US"/>
              <a:pPr/>
              <a:t>3/14/2013</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96C9E150-7F5E-4746-A492-D8B73CE240F8}" type="slidenum">
              <a:rPr lang="en-US"/>
              <a:pPr/>
              <a:t>‹#›</a:t>
            </a:fld>
            <a:endParaRPr lang="en-US" dirty="0"/>
          </a:p>
        </p:txBody>
      </p:sp>
    </p:spTree>
    <p:extLst>
      <p:ext uri="{BB962C8B-B14F-4D97-AF65-F5344CB8AC3E}">
        <p14:creationId xmlns:p14="http://schemas.microsoft.com/office/powerpoint/2010/main" val="184675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58ED4F3D-44E4-4A69-8E54-9058C2203923}" type="datetimeFigureOut">
              <a:rPr lang="en-US"/>
              <a:pPr/>
              <a:t>3/14/2013</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D0FAFCCA-BCD4-4AF5-973A-A70764FE3507}" type="slidenum">
              <a:rPr lang="en-US"/>
              <a:pPr/>
              <a:t>‹#›</a:t>
            </a:fld>
            <a:endParaRPr lang="en-US" dirty="0"/>
          </a:p>
        </p:txBody>
      </p:sp>
    </p:spTree>
    <p:extLst>
      <p:ext uri="{BB962C8B-B14F-4D97-AF65-F5344CB8AC3E}">
        <p14:creationId xmlns:p14="http://schemas.microsoft.com/office/powerpoint/2010/main" val="1391109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010400" cy="1447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2057400"/>
            <a:ext cx="4343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4343400" cy="4267200"/>
          </a:xfrm>
        </p:spPr>
        <p:txBody>
          <a:bodyPr/>
          <a:lstStyle/>
          <a:p>
            <a:pPr lvl="0"/>
            <a:endParaRPr lang="en-US" noProof="0" dirty="0" smtClean="0"/>
          </a:p>
        </p:txBody>
      </p:sp>
      <p:sp>
        <p:nvSpPr>
          <p:cNvPr id="5" name="Rectangle 5"/>
          <p:cNvSpPr>
            <a:spLocks noGrp="1" noChangeArrowheads="1"/>
          </p:cNvSpPr>
          <p:nvPr>
            <p:ph type="dt" sz="half" idx="10"/>
          </p:nvPr>
        </p:nvSpPr>
        <p:spPr>
          <a:ln/>
        </p:spPr>
        <p:txBody>
          <a:bodyPr/>
          <a:lstStyle>
            <a:lvl1pPr>
              <a:defRPr/>
            </a:lvl1pPr>
          </a:lstStyle>
          <a:p>
            <a:fld id="{CE95D10D-5D95-4568-951B-9C13F77D514A}" type="datetimeFigureOut">
              <a:rPr lang="en-US"/>
              <a:pPr/>
              <a:t>3/14/2013</a:t>
            </a:fld>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828AECF9-E4AC-4737-BACC-89931A35E6FF}" type="slidenum">
              <a:rPr lang="en-US"/>
              <a:pPr/>
              <a:t>‹#›</a:t>
            </a:fld>
            <a:endParaRPr lang="en-US" dirty="0"/>
          </a:p>
        </p:txBody>
      </p:sp>
    </p:spTree>
    <p:extLst>
      <p:ext uri="{BB962C8B-B14F-4D97-AF65-F5344CB8AC3E}">
        <p14:creationId xmlns:p14="http://schemas.microsoft.com/office/powerpoint/2010/main" val="9593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9C57568C-F3D0-4333-802A-0348E1E35B22}" type="datetimeFigureOut">
              <a:rPr lang="en-US"/>
              <a:pPr/>
              <a:t>3/14/2013</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7CB36A89-D1F5-49D4-A3C6-87D40F744EB9}" type="slidenum">
              <a:rPr lang="en-US"/>
              <a:pPr/>
              <a:t>‹#›</a:t>
            </a:fld>
            <a:endParaRPr lang="en-US" dirty="0"/>
          </a:p>
        </p:txBody>
      </p:sp>
    </p:spTree>
    <p:extLst>
      <p:ext uri="{BB962C8B-B14F-4D97-AF65-F5344CB8AC3E}">
        <p14:creationId xmlns:p14="http://schemas.microsoft.com/office/powerpoint/2010/main" val="421437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19354E1C-FA69-45B9-B9AF-1796C198A7EA}" type="datetimeFigureOut">
              <a:rPr lang="en-US"/>
              <a:pPr/>
              <a:t>3/14/2013</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152D199E-FF42-45A1-B3CE-A5C8033E7B6B}" type="slidenum">
              <a:rPr lang="en-US"/>
              <a:pPr/>
              <a:t>‹#›</a:t>
            </a:fld>
            <a:endParaRPr lang="en-US" dirty="0"/>
          </a:p>
        </p:txBody>
      </p:sp>
    </p:spTree>
    <p:extLst>
      <p:ext uri="{BB962C8B-B14F-4D97-AF65-F5344CB8AC3E}">
        <p14:creationId xmlns:p14="http://schemas.microsoft.com/office/powerpoint/2010/main" val="232751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2057400"/>
            <a:ext cx="4343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343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7F81EB91-2583-428B-9355-3F9BAA711EEA}" type="datetimeFigureOut">
              <a:rPr lang="en-US"/>
              <a:pPr/>
              <a:t>3/14/2013</a:t>
            </a:fld>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CE0F1CDA-01E5-4D98-B9BA-54AB0CBF4273}" type="slidenum">
              <a:rPr lang="en-US"/>
              <a:pPr/>
              <a:t>‹#›</a:t>
            </a:fld>
            <a:endParaRPr lang="en-US" dirty="0"/>
          </a:p>
        </p:txBody>
      </p:sp>
    </p:spTree>
    <p:extLst>
      <p:ext uri="{BB962C8B-B14F-4D97-AF65-F5344CB8AC3E}">
        <p14:creationId xmlns:p14="http://schemas.microsoft.com/office/powerpoint/2010/main" val="114487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BDE69819-E003-478A-A8DE-3465A4F81BD5}" type="datetimeFigureOut">
              <a:rPr lang="en-US"/>
              <a:pPr/>
              <a:t>3/14/2013</a:t>
            </a:fld>
            <a:endParaRPr lang="en-US" dirty="0"/>
          </a:p>
        </p:txBody>
      </p:sp>
      <p:sp>
        <p:nvSpPr>
          <p:cNvPr id="8" name="Rectangle 6"/>
          <p:cNvSpPr>
            <a:spLocks noGrp="1" noChangeArrowheads="1"/>
          </p:cNvSpPr>
          <p:nvPr>
            <p:ph type="ftr" sz="quarter" idx="11"/>
          </p:nvPr>
        </p:nvSpPr>
        <p:spPr>
          <a:ln/>
        </p:spPr>
        <p:txBody>
          <a:bodyPr/>
          <a:lstStyle>
            <a:lvl1pPr>
              <a:defRPr/>
            </a:lvl1pPr>
          </a:lstStyle>
          <a:p>
            <a:endParaRPr lang="en-US" dirty="0"/>
          </a:p>
        </p:txBody>
      </p:sp>
      <p:sp>
        <p:nvSpPr>
          <p:cNvPr id="9" name="Rectangle 7"/>
          <p:cNvSpPr>
            <a:spLocks noGrp="1" noChangeArrowheads="1"/>
          </p:cNvSpPr>
          <p:nvPr>
            <p:ph type="sldNum" sz="quarter" idx="12"/>
          </p:nvPr>
        </p:nvSpPr>
        <p:spPr>
          <a:ln/>
        </p:spPr>
        <p:txBody>
          <a:bodyPr/>
          <a:lstStyle>
            <a:lvl1pPr>
              <a:defRPr/>
            </a:lvl1pPr>
          </a:lstStyle>
          <a:p>
            <a:fld id="{9D2E06FE-7840-48DE-AC51-BC00ED4D5724}" type="slidenum">
              <a:rPr lang="en-US"/>
              <a:pPr/>
              <a:t>‹#›</a:t>
            </a:fld>
            <a:endParaRPr lang="en-US" dirty="0"/>
          </a:p>
        </p:txBody>
      </p:sp>
    </p:spTree>
    <p:extLst>
      <p:ext uri="{BB962C8B-B14F-4D97-AF65-F5344CB8AC3E}">
        <p14:creationId xmlns:p14="http://schemas.microsoft.com/office/powerpoint/2010/main" val="338491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441FF86A-68E3-482A-912C-BCE0F8313218}" type="datetimeFigureOut">
              <a:rPr lang="en-US"/>
              <a:pPr/>
              <a:t>3/14/2013</a:t>
            </a:fld>
            <a:endParaRPr lang="en-US" dirty="0"/>
          </a:p>
        </p:txBody>
      </p:sp>
      <p:sp>
        <p:nvSpPr>
          <p:cNvPr id="4" name="Rectangle 6"/>
          <p:cNvSpPr>
            <a:spLocks noGrp="1" noChangeArrowheads="1"/>
          </p:cNvSpPr>
          <p:nvPr>
            <p:ph type="ftr" sz="quarter" idx="11"/>
          </p:nvPr>
        </p:nvSpPr>
        <p:spPr>
          <a:ln/>
        </p:spPr>
        <p:txBody>
          <a:bodyPr/>
          <a:lstStyle>
            <a:lvl1pPr>
              <a:defRPr/>
            </a:lvl1pPr>
          </a:lstStyle>
          <a:p>
            <a:endParaRPr lang="en-US" dirty="0"/>
          </a:p>
        </p:txBody>
      </p:sp>
      <p:sp>
        <p:nvSpPr>
          <p:cNvPr id="5" name="Rectangle 7"/>
          <p:cNvSpPr>
            <a:spLocks noGrp="1" noChangeArrowheads="1"/>
          </p:cNvSpPr>
          <p:nvPr>
            <p:ph type="sldNum" sz="quarter" idx="12"/>
          </p:nvPr>
        </p:nvSpPr>
        <p:spPr>
          <a:ln/>
        </p:spPr>
        <p:txBody>
          <a:bodyPr/>
          <a:lstStyle>
            <a:lvl1pPr>
              <a:defRPr/>
            </a:lvl1pPr>
          </a:lstStyle>
          <a:p>
            <a:fld id="{E69266F5-33F1-4D00-A200-170615B78E16}" type="slidenum">
              <a:rPr lang="en-US"/>
              <a:pPr/>
              <a:t>‹#›</a:t>
            </a:fld>
            <a:endParaRPr lang="en-US" dirty="0"/>
          </a:p>
        </p:txBody>
      </p:sp>
    </p:spTree>
    <p:extLst>
      <p:ext uri="{BB962C8B-B14F-4D97-AF65-F5344CB8AC3E}">
        <p14:creationId xmlns:p14="http://schemas.microsoft.com/office/powerpoint/2010/main" val="264770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BA9A202F-EB41-44D9-BE3B-68902D3D2AB2}" type="datetimeFigureOut">
              <a:rPr lang="en-US"/>
              <a:pPr/>
              <a:t>3/14/2013</a:t>
            </a:fld>
            <a:endParaRPr lang="en-US" dirty="0"/>
          </a:p>
        </p:txBody>
      </p:sp>
      <p:sp>
        <p:nvSpPr>
          <p:cNvPr id="3" name="Rectangle 6"/>
          <p:cNvSpPr>
            <a:spLocks noGrp="1" noChangeArrowheads="1"/>
          </p:cNvSpPr>
          <p:nvPr>
            <p:ph type="ftr" sz="quarter" idx="11"/>
          </p:nvPr>
        </p:nvSpPr>
        <p:spPr>
          <a:ln/>
        </p:spPr>
        <p:txBody>
          <a:bodyPr/>
          <a:lstStyle>
            <a:lvl1pPr>
              <a:defRPr/>
            </a:lvl1pPr>
          </a:lstStyle>
          <a:p>
            <a:endParaRPr lang="en-US" dirty="0"/>
          </a:p>
        </p:txBody>
      </p:sp>
      <p:sp>
        <p:nvSpPr>
          <p:cNvPr id="4" name="Rectangle 7"/>
          <p:cNvSpPr>
            <a:spLocks noGrp="1" noChangeArrowheads="1"/>
          </p:cNvSpPr>
          <p:nvPr>
            <p:ph type="sldNum" sz="quarter" idx="12"/>
          </p:nvPr>
        </p:nvSpPr>
        <p:spPr>
          <a:ln/>
        </p:spPr>
        <p:txBody>
          <a:bodyPr/>
          <a:lstStyle>
            <a:lvl1pPr>
              <a:defRPr/>
            </a:lvl1pPr>
          </a:lstStyle>
          <a:p>
            <a:fld id="{B82A0487-B680-4B39-A977-5046091579E5}" type="slidenum">
              <a:rPr lang="en-US"/>
              <a:pPr/>
              <a:t>‹#›</a:t>
            </a:fld>
            <a:endParaRPr lang="en-US" dirty="0"/>
          </a:p>
        </p:txBody>
      </p:sp>
    </p:spTree>
    <p:extLst>
      <p:ext uri="{BB962C8B-B14F-4D97-AF65-F5344CB8AC3E}">
        <p14:creationId xmlns:p14="http://schemas.microsoft.com/office/powerpoint/2010/main" val="29932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CED643FB-E086-4196-B83A-2E7EDC3FC37B}" type="datetimeFigureOut">
              <a:rPr lang="en-US"/>
              <a:pPr/>
              <a:t>3/14/2013</a:t>
            </a:fld>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3CC79A20-9D8F-40E3-B8E9-1C45770699B8}" type="slidenum">
              <a:rPr lang="en-US"/>
              <a:pPr/>
              <a:t>‹#›</a:t>
            </a:fld>
            <a:endParaRPr lang="en-US" dirty="0"/>
          </a:p>
        </p:txBody>
      </p:sp>
    </p:spTree>
    <p:extLst>
      <p:ext uri="{BB962C8B-B14F-4D97-AF65-F5344CB8AC3E}">
        <p14:creationId xmlns:p14="http://schemas.microsoft.com/office/powerpoint/2010/main" val="117244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22CBC886-B2F7-494F-BF56-C9102DD6A8FC}" type="datetimeFigureOut">
              <a:rPr lang="en-US"/>
              <a:pPr/>
              <a:t>3/14/2013</a:t>
            </a:fld>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A508758A-E7DC-42D0-A8D4-F6A3073A97E3}" type="slidenum">
              <a:rPr lang="en-US"/>
              <a:pPr/>
              <a:t>‹#›</a:t>
            </a:fld>
            <a:endParaRPr lang="en-US" dirty="0"/>
          </a:p>
        </p:txBody>
      </p:sp>
    </p:spTree>
    <p:extLst>
      <p:ext uri="{BB962C8B-B14F-4D97-AF65-F5344CB8AC3E}">
        <p14:creationId xmlns:p14="http://schemas.microsoft.com/office/powerpoint/2010/main" val="329755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2050" name="Picture 2" descr="PPP_SGLOB_PRT_Flag_Covered_Eart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Rectangle 3"/>
          <p:cNvSpPr>
            <a:spLocks noGrp="1" noChangeArrowheads="1"/>
          </p:cNvSpPr>
          <p:nvPr>
            <p:ph type="title"/>
          </p:nvPr>
        </p:nvSpPr>
        <p:spPr bwMode="auto">
          <a:xfrm>
            <a:off x="152400" y="152400"/>
            <a:ext cx="701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9748" name="Rectangle 4"/>
          <p:cNvSpPr>
            <a:spLocks noGrp="1" noChangeArrowheads="1"/>
          </p:cNvSpPr>
          <p:nvPr>
            <p:ph type="body" idx="1"/>
          </p:nvPr>
        </p:nvSpPr>
        <p:spPr bwMode="auto">
          <a:xfrm>
            <a:off x="152400" y="2057400"/>
            <a:ext cx="883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9749" name="Rectangle 5"/>
          <p:cNvSpPr>
            <a:spLocks noGrp="1" noChangeArrowheads="1"/>
          </p:cNvSpPr>
          <p:nvPr>
            <p:ph type="dt" sz="half" idx="2"/>
          </p:nvPr>
        </p:nvSpPr>
        <p:spPr bwMode="auto">
          <a:xfrm>
            <a:off x="152400" y="63246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lvl1pPr>
          </a:lstStyle>
          <a:p>
            <a:fld id="{CE9488AA-EFB4-458A-B4AB-E180DFCE6A9E}" type="datetimeFigureOut">
              <a:rPr lang="en-US"/>
              <a:pPr/>
              <a:t>3/14/2013</a:t>
            </a:fld>
            <a:endParaRPr lang="en-US" dirty="0"/>
          </a:p>
        </p:txBody>
      </p:sp>
      <p:sp>
        <p:nvSpPr>
          <p:cNvPr id="159750" name="Rectangle 6"/>
          <p:cNvSpPr>
            <a:spLocks noGrp="1" noChangeArrowheads="1"/>
          </p:cNvSpPr>
          <p:nvPr>
            <p:ph type="ftr" sz="quarter" idx="3"/>
          </p:nvPr>
        </p:nvSpPr>
        <p:spPr bwMode="auto">
          <a:xfrm>
            <a:off x="31242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lvl1pPr>
          </a:lstStyle>
          <a:p>
            <a:endParaRPr lang="en-US" dirty="0"/>
          </a:p>
        </p:txBody>
      </p:sp>
      <p:sp>
        <p:nvSpPr>
          <p:cNvPr id="159751" name="Rectangle 7"/>
          <p:cNvSpPr>
            <a:spLocks noGrp="1" noChangeArrowheads="1"/>
          </p:cNvSpPr>
          <p:nvPr>
            <p:ph type="sldNum" sz="quarter" idx="4"/>
          </p:nvPr>
        </p:nvSpPr>
        <p:spPr bwMode="auto">
          <a:xfrm>
            <a:off x="6858000" y="63246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vl1pPr>
          </a:lstStyle>
          <a:p>
            <a:fld id="{47254EFA-1721-4073-8FAF-51E638A9A9D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fade">
                                      <p:cBhvr>
                                        <p:cTn id="7" dur="2000"/>
                                        <p:tgtEl>
                                          <p:spTgt spid="159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fade">
                                      <p:cBhvr>
                                        <p:cTn id="12" dur="2000"/>
                                        <p:tgtEl>
                                          <p:spTgt spid="15974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9748">
                                            <p:txEl>
                                              <p:pRg st="1" end="1"/>
                                            </p:txEl>
                                          </p:spTgt>
                                        </p:tgtEl>
                                        <p:attrNameLst>
                                          <p:attrName>style.visibility</p:attrName>
                                        </p:attrNameLst>
                                      </p:cBhvr>
                                      <p:to>
                                        <p:strVal val="visible"/>
                                      </p:to>
                                    </p:set>
                                    <p:animEffect transition="in" filter="fade">
                                      <p:cBhvr>
                                        <p:cTn id="15" dur="2000"/>
                                        <p:tgtEl>
                                          <p:spTgt spid="15974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9748">
                                            <p:txEl>
                                              <p:pRg st="2" end="2"/>
                                            </p:txEl>
                                          </p:spTgt>
                                        </p:tgtEl>
                                        <p:attrNameLst>
                                          <p:attrName>style.visibility</p:attrName>
                                        </p:attrNameLst>
                                      </p:cBhvr>
                                      <p:to>
                                        <p:strVal val="visible"/>
                                      </p:to>
                                    </p:set>
                                    <p:animEffect transition="in" filter="fade">
                                      <p:cBhvr>
                                        <p:cTn id="18" dur="2000"/>
                                        <p:tgtEl>
                                          <p:spTgt spid="15974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9748">
                                            <p:txEl>
                                              <p:pRg st="3" end="3"/>
                                            </p:txEl>
                                          </p:spTgt>
                                        </p:tgtEl>
                                        <p:attrNameLst>
                                          <p:attrName>style.visibility</p:attrName>
                                        </p:attrNameLst>
                                      </p:cBhvr>
                                      <p:to>
                                        <p:strVal val="visible"/>
                                      </p:to>
                                    </p:set>
                                    <p:animEffect transition="in" filter="fade">
                                      <p:cBhvr>
                                        <p:cTn id="21" dur="2000"/>
                                        <p:tgtEl>
                                          <p:spTgt spid="15974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9748">
                                            <p:txEl>
                                              <p:pRg st="4" end="4"/>
                                            </p:txEl>
                                          </p:spTgt>
                                        </p:tgtEl>
                                        <p:attrNameLst>
                                          <p:attrName>style.visibility</p:attrName>
                                        </p:attrNameLst>
                                      </p:cBhvr>
                                      <p:to>
                                        <p:strVal val="visible"/>
                                      </p:to>
                                    </p:set>
                                    <p:animEffect transition="in" filter="fade">
                                      <p:cBhvr>
                                        <p:cTn id="24" dur="2000"/>
                                        <p:tgtEl>
                                          <p:spTgt spid="1597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159748" grpId="0" build="p">
        <p:tmplLst>
          <p:tmpl lvl="1">
            <p:tnLst>
              <p:par>
                <p:cTn presetID="10" presetClass="entr" presetSubtype="0" fill="hold" nodeType="clickEffect">
                  <p:stCondLst>
                    <p:cond delay="0"/>
                  </p:stCondLst>
                  <p:childTnLst>
                    <p:set>
                      <p:cBhvr>
                        <p:cTn dur="1" fill="hold">
                          <p:stCondLst>
                            <p:cond delay="0"/>
                          </p:stCondLst>
                        </p:cTn>
                        <p:tgtEl>
                          <p:spTgt spid="159748"/>
                        </p:tgtEl>
                        <p:attrNameLst>
                          <p:attrName>style.visibility</p:attrName>
                        </p:attrNameLst>
                      </p:cBhvr>
                      <p:to>
                        <p:strVal val="visible"/>
                      </p:to>
                    </p:set>
                    <p:animEffect transition="in" filter="fade">
                      <p:cBhvr>
                        <p:cTn dur="2000"/>
                        <p:tgtEl>
                          <p:spTgt spid="15974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9748"/>
                        </p:tgtEl>
                        <p:attrNameLst>
                          <p:attrName>style.visibility</p:attrName>
                        </p:attrNameLst>
                      </p:cBhvr>
                      <p:to>
                        <p:strVal val="visible"/>
                      </p:to>
                    </p:set>
                    <p:animEffect transition="in" filter="fade">
                      <p:cBhvr>
                        <p:cTn dur="2000"/>
                        <p:tgtEl>
                          <p:spTgt spid="15974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9748"/>
                        </p:tgtEl>
                        <p:attrNameLst>
                          <p:attrName>style.visibility</p:attrName>
                        </p:attrNameLst>
                      </p:cBhvr>
                      <p:to>
                        <p:strVal val="visible"/>
                      </p:to>
                    </p:set>
                    <p:animEffect transition="in" filter="fade">
                      <p:cBhvr>
                        <p:cTn dur="2000"/>
                        <p:tgtEl>
                          <p:spTgt spid="15974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9748"/>
                        </p:tgtEl>
                        <p:attrNameLst>
                          <p:attrName>style.visibility</p:attrName>
                        </p:attrNameLst>
                      </p:cBhvr>
                      <p:to>
                        <p:strVal val="visible"/>
                      </p:to>
                    </p:set>
                    <p:animEffect transition="in" filter="fade">
                      <p:cBhvr>
                        <p:cTn dur="2000"/>
                        <p:tgtEl>
                          <p:spTgt spid="15974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59748"/>
                        </p:tgtEl>
                        <p:attrNameLst>
                          <p:attrName>style.visibility</p:attrName>
                        </p:attrNameLst>
                      </p:cBhvr>
                      <p:to>
                        <p:strVal val="visible"/>
                      </p:to>
                    </p:set>
                    <p:animEffect transition="in" filter="fade">
                      <p:cBhvr>
                        <p:cTn dur="2000"/>
                        <p:tgtEl>
                          <p:spTgt spid="159748"/>
                        </p:tgtEl>
                      </p:cBhvr>
                    </p:animEffect>
                  </p:childTnLst>
                </p:cTn>
              </p:par>
            </p:tnLst>
          </p:tmpl>
        </p:tmplLst>
      </p:bldP>
    </p:bld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cns.miis.edu/inventory/pdfs/apmiaea.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file:///C:\Documents%20and%20Settings\ecclesto\Desktop\The%20IAEA's%20Analytical%20Laboratories%20at%20Seibersdorf_files\dus0031_200x287.jp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ti.org/h_learnmore/h5_study_guides.html" TargetMode="External"/><Relationship Id="rId2" Type="http://schemas.openxmlformats.org/officeDocument/2006/relationships/hyperlink" Target="http://www.iaea.org/Publications/Training/index.html" TargetMode="External"/><Relationship Id="rId1" Type="http://schemas.openxmlformats.org/officeDocument/2006/relationships/slideLayout" Target="../slideLayouts/slideLayout2.xml"/><Relationship Id="rId5" Type="http://schemas.openxmlformats.org/officeDocument/2006/relationships/hyperlink" Target="http://nsspi.tamu.edu/NSEP/" TargetMode="External"/><Relationship Id="rId4" Type="http://schemas.openxmlformats.org/officeDocument/2006/relationships/hyperlink" Target="http://www.world-nuclear.org/education/nfc.ht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ns.miis.edu/" TargetMode="External"/><Relationship Id="rId2" Type="http://schemas.openxmlformats.org/officeDocument/2006/relationships/hyperlink" Target="mailto:fwehling@miis.edu"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freevectors.net/files/previews/coke_can.p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z="4000" dirty="0" smtClean="0"/>
              <a:t>International Nuclear Safeguards</a:t>
            </a:r>
          </a:p>
        </p:txBody>
      </p:sp>
      <p:sp>
        <p:nvSpPr>
          <p:cNvPr id="4099" name="Rectangle 3"/>
          <p:cNvSpPr>
            <a:spLocks noGrp="1" noChangeArrowheads="1"/>
          </p:cNvSpPr>
          <p:nvPr>
            <p:ph type="subTitle" idx="1"/>
          </p:nvPr>
        </p:nvSpPr>
        <p:spPr>
          <a:xfrm>
            <a:off x="457200" y="2057400"/>
            <a:ext cx="5029200" cy="3124200"/>
          </a:xfrm>
        </p:spPr>
        <p:txBody>
          <a:bodyPr/>
          <a:lstStyle/>
          <a:p>
            <a:pPr eaLnBrk="1" hangingPunct="1">
              <a:lnSpc>
                <a:spcPct val="80000"/>
              </a:lnSpc>
            </a:pPr>
            <a:r>
              <a:rPr lang="en-US" sz="2400" b="1" dirty="0" smtClean="0"/>
              <a:t>Fred Wehling</a:t>
            </a:r>
            <a:endParaRPr lang="en-US" sz="2000" dirty="0" smtClean="0"/>
          </a:p>
          <a:p>
            <a:pPr eaLnBrk="1" hangingPunct="1">
              <a:lnSpc>
                <a:spcPct val="80000"/>
              </a:lnSpc>
            </a:pPr>
            <a:r>
              <a:rPr lang="en-US" sz="2000" dirty="0" smtClean="0"/>
              <a:t>Center for Nonproliferation Studies</a:t>
            </a:r>
          </a:p>
          <a:p>
            <a:pPr eaLnBrk="1" hangingPunct="1">
              <a:lnSpc>
                <a:spcPct val="80000"/>
              </a:lnSpc>
            </a:pPr>
            <a:r>
              <a:rPr lang="en-US" sz="2000" dirty="0" smtClean="0"/>
              <a:t>Monterey Institute </a:t>
            </a:r>
          </a:p>
          <a:p>
            <a:pPr eaLnBrk="1" hangingPunct="1">
              <a:lnSpc>
                <a:spcPct val="80000"/>
              </a:lnSpc>
            </a:pPr>
            <a:r>
              <a:rPr lang="en-US" sz="2000" dirty="0" smtClean="0"/>
              <a:t>of International Studies</a:t>
            </a:r>
          </a:p>
          <a:p>
            <a:pPr eaLnBrk="1" hangingPunct="1">
              <a:lnSpc>
                <a:spcPct val="80000"/>
              </a:lnSpc>
            </a:pPr>
            <a:endParaRPr lang="en-US" sz="2000" dirty="0" smtClean="0"/>
          </a:p>
          <a:p>
            <a:pPr eaLnBrk="1" hangingPunct="1">
              <a:lnSpc>
                <a:spcPct val="80000"/>
              </a:lnSpc>
            </a:pPr>
            <a:r>
              <a:rPr lang="en-US" sz="1600" dirty="0" smtClean="0"/>
              <a:t>Thanks to:</a:t>
            </a:r>
          </a:p>
          <a:p>
            <a:pPr eaLnBrk="1" hangingPunct="1">
              <a:lnSpc>
                <a:spcPct val="80000"/>
              </a:lnSpc>
            </a:pPr>
            <a:r>
              <a:rPr lang="en-US" sz="1600" dirty="0" smtClean="0"/>
              <a:t>Charles Ferguson</a:t>
            </a:r>
          </a:p>
          <a:p>
            <a:pPr eaLnBrk="1" hangingPunct="1">
              <a:lnSpc>
                <a:spcPct val="80000"/>
              </a:lnSpc>
            </a:pPr>
            <a:r>
              <a:rPr lang="en-US" sz="1600" dirty="0" smtClean="0"/>
              <a:t>NNSA NA-243</a:t>
            </a:r>
          </a:p>
          <a:p>
            <a:pPr eaLnBrk="1" hangingPunct="1">
              <a:lnSpc>
                <a:spcPct val="80000"/>
              </a:lnSpc>
            </a:pPr>
            <a:r>
              <a:rPr lang="en-US" sz="1600" dirty="0" smtClean="0"/>
              <a:t>INMM Technical Division</a:t>
            </a:r>
          </a:p>
          <a:p>
            <a:pPr eaLnBrk="1" hangingPunct="1">
              <a:lnSpc>
                <a:spcPct val="80000"/>
              </a:lnSpc>
            </a:pPr>
            <a:r>
              <a:rPr lang="en-US" sz="1600" dirty="0" smtClean="0"/>
              <a:t>IAEA Public Information Office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dirty="0" smtClean="0"/>
              <a:t>Comprehensive Safeguards Agreements</a:t>
            </a:r>
          </a:p>
        </p:txBody>
      </p:sp>
      <p:sp>
        <p:nvSpPr>
          <p:cNvPr id="13315" name="Rectangle 3"/>
          <p:cNvSpPr>
            <a:spLocks noGrp="1" noChangeArrowheads="1"/>
          </p:cNvSpPr>
          <p:nvPr>
            <p:ph type="body" idx="1"/>
          </p:nvPr>
        </p:nvSpPr>
        <p:spPr/>
        <p:txBody>
          <a:bodyPr/>
          <a:lstStyle/>
          <a:p>
            <a:pPr eaLnBrk="1" hangingPunct="1"/>
            <a:r>
              <a:rPr lang="en-US" dirty="0" smtClean="0"/>
              <a:t>Most safeguards agreements are of this type</a:t>
            </a:r>
          </a:p>
          <a:p>
            <a:pPr eaLnBrk="1" hangingPunct="1"/>
            <a:r>
              <a:rPr lang="en-US" dirty="0" smtClean="0"/>
              <a:t>Most common for Non-Nuclear-Weapons State Parties to the NPT</a:t>
            </a:r>
          </a:p>
          <a:p>
            <a:pPr eaLnBrk="1" hangingPunct="1"/>
            <a:r>
              <a:rPr lang="en-US" dirty="0" smtClean="0"/>
              <a:t>State accepts safeguards on ALL nuclear material in all peaceful activities within or under the control of the state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58775" y="346075"/>
            <a:ext cx="6116638" cy="868363"/>
          </a:xfrm>
        </p:spPr>
        <p:txBody>
          <a:bodyPr/>
          <a:lstStyle/>
          <a:p>
            <a:pPr eaLnBrk="1" hangingPunct="1"/>
            <a:r>
              <a:rPr lang="en-US" smtClean="0"/>
              <a:t>NPT Article III § 1</a:t>
            </a:r>
          </a:p>
        </p:txBody>
      </p:sp>
      <p:sp>
        <p:nvSpPr>
          <p:cNvPr id="19459" name="Rectangle 3"/>
          <p:cNvSpPr>
            <a:spLocks noGrp="1" noChangeArrowheads="1"/>
          </p:cNvSpPr>
          <p:nvPr>
            <p:ph type="body" idx="4294967295"/>
          </p:nvPr>
        </p:nvSpPr>
        <p:spPr>
          <a:xfrm>
            <a:off x="304800" y="1524000"/>
            <a:ext cx="8229600" cy="4876800"/>
          </a:xfrm>
        </p:spPr>
        <p:txBody>
          <a:bodyPr/>
          <a:lstStyle/>
          <a:p>
            <a:pPr indent="0" eaLnBrk="1" hangingPunct="1">
              <a:lnSpc>
                <a:spcPct val="80000"/>
              </a:lnSpc>
              <a:buFontTx/>
              <a:buNone/>
            </a:pPr>
            <a:endParaRPr lang="en-US" sz="1800" smtClean="0"/>
          </a:p>
          <a:p>
            <a:pPr indent="0" eaLnBrk="1" hangingPunct="1">
              <a:lnSpc>
                <a:spcPct val="80000"/>
              </a:lnSpc>
              <a:buFontTx/>
              <a:buNone/>
            </a:pPr>
            <a:r>
              <a:rPr lang="en-US" sz="2000" smtClean="0"/>
              <a:t>Each </a:t>
            </a:r>
            <a:r>
              <a:rPr lang="en-US" sz="2000" smtClean="0">
                <a:solidFill>
                  <a:srgbClr val="FF0000"/>
                </a:solidFill>
              </a:rPr>
              <a:t>non-nuclear-weapon State Party</a:t>
            </a:r>
            <a:r>
              <a:rPr lang="en-US" sz="2000" smtClean="0"/>
              <a:t> to the Treaty </a:t>
            </a:r>
            <a:r>
              <a:rPr lang="en-US" sz="2000" smtClean="0">
                <a:solidFill>
                  <a:srgbClr val="FF0000"/>
                </a:solidFill>
              </a:rPr>
              <a:t>undertakes to accept safeguards</a:t>
            </a:r>
            <a:r>
              <a:rPr lang="en-US" sz="2000" smtClean="0"/>
              <a:t>, as set forth in an </a:t>
            </a:r>
            <a:r>
              <a:rPr lang="en-US" sz="2000" smtClean="0">
                <a:solidFill>
                  <a:srgbClr val="FF0000"/>
                </a:solidFill>
              </a:rPr>
              <a:t>agreement to be negotiated and concluded with the International Atomic Energy Agency</a:t>
            </a:r>
            <a:r>
              <a:rPr lang="en-US" sz="2000" smtClean="0"/>
              <a:t> in accordance with the Statute of the International Atomic Energy Agency and the Agency's safeguards system, for the exclusive purpose of verification of the fulfillment of its obligations assumed under this Treaty with a view to preventing diversion of nuclear energy from peaceful uses to nuclear weapons or other nuclear explosive devices. Procedures for the safeguards required by this Article shall be followed with respect to source or special fissionable material whether it is being produced, processed or used in any principal nuclear facility or is outside any such facility. The safeguards required by this Article shall be applied on all source or special fissionable material in </a:t>
            </a:r>
            <a:r>
              <a:rPr lang="en-US" sz="2000" smtClean="0">
                <a:solidFill>
                  <a:srgbClr val="FF0000"/>
                </a:solidFill>
              </a:rPr>
              <a:t>all</a:t>
            </a:r>
            <a:r>
              <a:rPr lang="en-US" sz="2000" smtClean="0"/>
              <a:t> </a:t>
            </a:r>
            <a:r>
              <a:rPr lang="en-US" sz="2000" smtClean="0">
                <a:solidFill>
                  <a:srgbClr val="FF0000"/>
                </a:solidFill>
              </a:rPr>
              <a:t>peaceful nuclear activities within the territory of such State, under its jurisdiction, or carried out under its control anywhere.</a:t>
            </a:r>
          </a:p>
          <a:p>
            <a:pPr indent="0" eaLnBrk="1" hangingPunct="1">
              <a:lnSpc>
                <a:spcPct val="80000"/>
              </a:lnSpc>
            </a:pPr>
            <a:endParaRPr lang="en-US" sz="2000" smtClean="0">
              <a:solidFill>
                <a:srgbClr val="FF0000"/>
              </a:solidFill>
            </a:endParaRPr>
          </a:p>
          <a:p>
            <a:pPr indent="0" eaLnBrk="1" hangingPunct="1">
              <a:lnSpc>
                <a:spcPct val="80000"/>
              </a:lnSpc>
              <a:buFontTx/>
              <a:buNone/>
            </a:pPr>
            <a:endParaRPr lang="en-US" sz="1800" smtClean="0"/>
          </a:p>
        </p:txBody>
      </p:sp>
    </p:spTree>
    <p:extLst>
      <p:ext uri="{BB962C8B-B14F-4D97-AF65-F5344CB8AC3E}">
        <p14:creationId xmlns:p14="http://schemas.microsoft.com/office/powerpoint/2010/main" val="1272921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Item-Specific Safeguards Agreements</a:t>
            </a:r>
          </a:p>
        </p:txBody>
      </p:sp>
      <p:sp>
        <p:nvSpPr>
          <p:cNvPr id="14339" name="Rectangle 3"/>
          <p:cNvSpPr>
            <a:spLocks noGrp="1" noChangeArrowheads="1"/>
          </p:cNvSpPr>
          <p:nvPr>
            <p:ph type="body" idx="1"/>
          </p:nvPr>
        </p:nvSpPr>
        <p:spPr/>
        <p:txBody>
          <a:bodyPr/>
          <a:lstStyle/>
          <a:p>
            <a:pPr eaLnBrk="1" hangingPunct="1"/>
            <a:r>
              <a:rPr lang="en-US" dirty="0" smtClean="0"/>
              <a:t>Item-specific safeguards cover only the material, facilities, and/or equipment specified in the agreement</a:t>
            </a:r>
          </a:p>
          <a:p>
            <a:pPr eaLnBrk="1" hangingPunct="1"/>
            <a:r>
              <a:rPr lang="en-US" dirty="0" smtClean="0"/>
              <a:t>Typical for Member states that are NOT States Party to the NPT</a:t>
            </a:r>
          </a:p>
          <a:p>
            <a:pPr eaLnBrk="1" hangingPunct="1"/>
            <a:r>
              <a:rPr lang="en-US" dirty="0" smtClean="0"/>
              <a:t>Implemented in India, Israel, and Pakistan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200" dirty="0" smtClean="0"/>
              <a:t>Voluntary Offer Safeguards Agreements</a:t>
            </a:r>
          </a:p>
        </p:txBody>
      </p:sp>
      <p:sp>
        <p:nvSpPr>
          <p:cNvPr id="15363" name="Rectangle 3"/>
          <p:cNvSpPr>
            <a:spLocks noGrp="1" noChangeArrowheads="1"/>
          </p:cNvSpPr>
          <p:nvPr>
            <p:ph type="body" idx="1"/>
          </p:nvPr>
        </p:nvSpPr>
        <p:spPr/>
        <p:txBody>
          <a:bodyPr/>
          <a:lstStyle/>
          <a:p>
            <a:pPr eaLnBrk="1" hangingPunct="1"/>
            <a:r>
              <a:rPr lang="en-US" dirty="0" smtClean="0"/>
              <a:t>NPT Nuclear Weapons State Parties are NOT obligated to accept safeguards</a:t>
            </a:r>
          </a:p>
          <a:p>
            <a:pPr eaLnBrk="1" hangingPunct="1"/>
            <a:r>
              <a:rPr lang="en-US" dirty="0" smtClean="0"/>
              <a:t>However, all have offered to apply safeguards to some nuclear material and facilities without national security significance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Classical Safeguards</a:t>
            </a:r>
          </a:p>
        </p:txBody>
      </p:sp>
      <p:sp>
        <p:nvSpPr>
          <p:cNvPr id="16387" name="Rectangle 3"/>
          <p:cNvSpPr>
            <a:spLocks noGrp="1" noChangeArrowheads="1"/>
          </p:cNvSpPr>
          <p:nvPr>
            <p:ph type="body" idx="1"/>
          </p:nvPr>
        </p:nvSpPr>
        <p:spPr/>
        <p:txBody>
          <a:bodyPr/>
          <a:lstStyle/>
          <a:p>
            <a:pPr eaLnBrk="1" hangingPunct="1"/>
            <a:r>
              <a:rPr lang="en-US" dirty="0" smtClean="0"/>
              <a:t>Traditional safeguards measures include verification activities focused on </a:t>
            </a:r>
            <a:r>
              <a:rPr lang="en-US" i="1" dirty="0" smtClean="0"/>
              <a:t>declared facilities</a:t>
            </a:r>
          </a:p>
          <a:p>
            <a:pPr eaLnBrk="1" hangingPunct="1"/>
            <a:r>
              <a:rPr lang="en-US" dirty="0" smtClean="0"/>
              <a:t>Required for all NPT NNWS</a:t>
            </a:r>
          </a:p>
          <a:p>
            <a:pPr eaLnBrk="1" hangingPunct="1"/>
            <a:r>
              <a:rPr lang="en-US" dirty="0" smtClean="0"/>
              <a:t>Referred to as “Classical” safeguards</a:t>
            </a:r>
          </a:p>
          <a:p>
            <a:pPr eaLnBrk="1" hangingPunct="1"/>
            <a:r>
              <a:rPr lang="en-US" dirty="0" smtClean="0"/>
              <a:t>Outlined in INFCIRC/66 and INFCIRC/153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Strengthened Safeguards</a:t>
            </a:r>
          </a:p>
        </p:txBody>
      </p:sp>
      <p:sp>
        <p:nvSpPr>
          <p:cNvPr id="17411" name="Rectangle 3"/>
          <p:cNvSpPr>
            <a:spLocks noGrp="1" noChangeArrowheads="1"/>
          </p:cNvSpPr>
          <p:nvPr>
            <p:ph type="body" idx="1"/>
          </p:nvPr>
        </p:nvSpPr>
        <p:spPr/>
        <p:txBody>
          <a:bodyPr/>
          <a:lstStyle/>
          <a:p>
            <a:pPr eaLnBrk="1" hangingPunct="1"/>
            <a:r>
              <a:rPr lang="en-US" sz="2400" dirty="0" smtClean="0"/>
              <a:t>Discovery of Iraq’s clandestine nuclear weapons program in 1991 showed the limitations of classical safeguards</a:t>
            </a:r>
          </a:p>
          <a:p>
            <a:pPr eaLnBrk="1" hangingPunct="1"/>
            <a:r>
              <a:rPr lang="en-US" sz="2400" dirty="0" smtClean="0"/>
              <a:t>Disclosure of South Africa’s secret development of nuclear weapons that same year provided further impetus</a:t>
            </a:r>
          </a:p>
          <a:p>
            <a:pPr eaLnBrk="1" hangingPunct="1"/>
            <a:r>
              <a:rPr lang="en-US" sz="2400" dirty="0" smtClean="0"/>
              <a:t>A strengthened system of safeguards was developed to give IAEA additional tools for verification and assurance</a:t>
            </a:r>
          </a:p>
          <a:p>
            <a:pPr eaLnBrk="1" hangingPunct="1"/>
            <a:r>
              <a:rPr lang="en-US" sz="2400" dirty="0" smtClean="0"/>
              <a:t>These strengthened safeguards were developed through Program 93+2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dirty="0" smtClean="0"/>
              <a:t>The Additional Protocol </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0"/>
            <a:ext cx="2162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type="none" w="sm" len="sm"/>
                <a:tailEnd type="none" w="sm" len="sm"/>
              </a14:hiddenLine>
            </a:ext>
          </a:extLst>
        </p:spPr>
      </p:pic>
      <p:sp>
        <p:nvSpPr>
          <p:cNvPr id="18436" name="Rectangle 4"/>
          <p:cNvSpPr>
            <a:spLocks noChangeArrowheads="1"/>
          </p:cNvSpPr>
          <p:nvPr/>
        </p:nvSpPr>
        <p:spPr bwMode="auto">
          <a:xfrm>
            <a:off x="304800" y="1752600"/>
            <a:ext cx="62944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type="none" w="sm" len="sm"/>
                <a:tailEnd type="none" w="sm" len="sm"/>
              </a14:hiddenLine>
            </a:ext>
          </a:extLst>
        </p:spPr>
        <p:txBody>
          <a:bodyPr>
            <a:spAutoFit/>
          </a:bodyPr>
          <a:lstStyle/>
          <a:p>
            <a:pPr marL="169863" indent="-169863" algn="l">
              <a:lnSpc>
                <a:spcPct val="100000"/>
              </a:lnSpc>
              <a:spcBef>
                <a:spcPct val="0"/>
              </a:spcBef>
              <a:buFontTx/>
              <a:buChar char="•"/>
            </a:pPr>
            <a:r>
              <a:rPr lang="en-US" sz="2400" dirty="0"/>
              <a:t>Strengthened safeguards are outlined in INFCIRC/540 (1997), known as the Model Additional Protocol</a:t>
            </a:r>
          </a:p>
          <a:p>
            <a:pPr marL="169863" indent="-169863" algn="l">
              <a:lnSpc>
                <a:spcPct val="100000"/>
              </a:lnSpc>
              <a:spcBef>
                <a:spcPct val="0"/>
              </a:spcBef>
              <a:buFontTx/>
              <a:buChar char="•"/>
            </a:pPr>
            <a:r>
              <a:rPr lang="en-US" sz="2400" dirty="0"/>
              <a:t>Additional Protocols are NOT required for any member state</a:t>
            </a:r>
          </a:p>
          <a:p>
            <a:pPr marL="169863" indent="-169863" algn="l">
              <a:lnSpc>
                <a:spcPct val="100000"/>
              </a:lnSpc>
              <a:spcBef>
                <a:spcPct val="0"/>
              </a:spcBef>
              <a:buFontTx/>
              <a:buChar char="•"/>
            </a:pPr>
            <a:r>
              <a:rPr lang="en-US" sz="2400" dirty="0"/>
              <a:t>As of </a:t>
            </a:r>
            <a:r>
              <a:rPr lang="en-US" sz="2400" dirty="0" smtClean="0"/>
              <a:t>June 2012, 147 </a:t>
            </a:r>
            <a:r>
              <a:rPr lang="en-US" sz="2400" dirty="0"/>
              <a:t>Member States have signed APs</a:t>
            </a:r>
          </a:p>
          <a:p>
            <a:pPr marL="169863" indent="-169863" algn="l">
              <a:lnSpc>
                <a:spcPct val="100000"/>
              </a:lnSpc>
              <a:spcBef>
                <a:spcPct val="0"/>
              </a:spcBef>
              <a:buFontTx/>
              <a:buChar char="•"/>
            </a:pPr>
            <a:r>
              <a:rPr lang="en-US" sz="2400" dirty="0" smtClean="0"/>
              <a:t>124 </a:t>
            </a:r>
            <a:r>
              <a:rPr lang="en-US" sz="2400" dirty="0"/>
              <a:t>APs ratified and in force</a:t>
            </a:r>
          </a:p>
        </p:txBody>
      </p:sp>
      <p:sp>
        <p:nvSpPr>
          <p:cNvPr id="18437" name="Text Box 5"/>
          <p:cNvSpPr txBox="1">
            <a:spLocks noChangeArrowheads="1"/>
          </p:cNvSpPr>
          <p:nvPr/>
        </p:nvSpPr>
        <p:spPr bwMode="auto">
          <a:xfrm>
            <a:off x="152400" y="6019800"/>
            <a:ext cx="6781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sz="1200" dirty="0"/>
              <a:t>Source for safeguards agreement and AP status: </a:t>
            </a:r>
            <a:r>
              <a:rPr lang="en-US" sz="1200" dirty="0">
                <a:hlinkClick r:id="rId4"/>
              </a:rPr>
              <a:t>http://cns.miis.edu/inventory/pdfs/apmiaea.pdf</a:t>
            </a:r>
            <a:r>
              <a:rPr lang="en-US" sz="12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The Additional Protocol</a:t>
            </a:r>
          </a:p>
        </p:txBody>
      </p:sp>
      <p:sp>
        <p:nvSpPr>
          <p:cNvPr id="19459" name="Rectangle 3"/>
          <p:cNvSpPr>
            <a:spLocks noGrp="1" noChangeArrowheads="1"/>
          </p:cNvSpPr>
          <p:nvPr>
            <p:ph type="body" idx="1"/>
          </p:nvPr>
        </p:nvSpPr>
        <p:spPr/>
        <p:txBody>
          <a:bodyPr/>
          <a:lstStyle/>
          <a:p>
            <a:pPr eaLnBrk="1" hangingPunct="1"/>
            <a:r>
              <a:rPr lang="en-US" dirty="0" smtClean="0"/>
              <a:t>Expanded information on nuclear-related activities and facilities</a:t>
            </a:r>
          </a:p>
          <a:p>
            <a:pPr eaLnBrk="1" hangingPunct="1"/>
            <a:r>
              <a:rPr lang="en-US" dirty="0" smtClean="0"/>
              <a:t>Inspector access to entire nuclear fuel cycle</a:t>
            </a:r>
          </a:p>
          <a:p>
            <a:pPr eaLnBrk="1" hangingPunct="1"/>
            <a:r>
              <a:rPr lang="en-US" dirty="0" smtClean="0"/>
              <a:t>Short-notice inspections</a:t>
            </a:r>
          </a:p>
          <a:p>
            <a:pPr eaLnBrk="1" hangingPunct="1"/>
            <a:r>
              <a:rPr lang="en-US" dirty="0" smtClean="0"/>
              <a:t>Environmental sampling outside of declared facilities</a:t>
            </a:r>
          </a:p>
          <a:p>
            <a:pPr eaLnBrk="1" hangingPunct="1"/>
            <a:r>
              <a:rPr lang="en-US" dirty="0" smtClean="0"/>
              <a:t>Greater scope for use of open-source and third-party information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z="3200" dirty="0" smtClean="0"/>
              <a:t>Overview of expanded Safeguards coverage under the Additional Protocol</a:t>
            </a:r>
          </a:p>
        </p:txBody>
      </p:sp>
      <p:pic>
        <p:nvPicPr>
          <p:cNvPr id="204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120900"/>
            <a:ext cx="6834188" cy="4584700"/>
          </a:xfrm>
          <a:noFill/>
          <a:ln w="3175" cap="flat">
            <a:solidFill>
              <a:schemeClr val="tx1"/>
            </a:solidFill>
            <a:miter lim="800000"/>
            <a:headEnd type="none" w="sm" len="sm"/>
            <a:tailEnd type="none" w="sm" len="sm"/>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on Safeguards Agreements?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625" y="2190750"/>
            <a:ext cx="6000750" cy="4000500"/>
          </a:xfrm>
        </p:spPr>
      </p:pic>
    </p:spTree>
    <p:extLst>
      <p:ext uri="{BB962C8B-B14F-4D97-AF65-F5344CB8AC3E}">
        <p14:creationId xmlns:p14="http://schemas.microsoft.com/office/powerpoint/2010/main" val="127176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27038" y="152400"/>
            <a:ext cx="6735762" cy="1447800"/>
          </a:xfrm>
        </p:spPr>
        <p:txBody>
          <a:bodyPr/>
          <a:lstStyle/>
          <a:p>
            <a:pPr eaLnBrk="1" hangingPunct="1"/>
            <a:r>
              <a:rPr lang="en-US" dirty="0" smtClean="0"/>
              <a:t>Presentation Outline</a:t>
            </a:r>
          </a:p>
        </p:txBody>
      </p:sp>
      <p:sp>
        <p:nvSpPr>
          <p:cNvPr id="5123" name="Rectangle 3"/>
          <p:cNvSpPr>
            <a:spLocks noGrp="1" noChangeArrowheads="1"/>
          </p:cNvSpPr>
          <p:nvPr>
            <p:ph type="body" idx="4294967295"/>
          </p:nvPr>
        </p:nvSpPr>
        <p:spPr/>
        <p:txBody>
          <a:bodyPr/>
          <a:lstStyle/>
          <a:p>
            <a:pPr eaLnBrk="1" hangingPunct="1">
              <a:lnSpc>
                <a:spcPct val="80000"/>
              </a:lnSpc>
            </a:pPr>
            <a:r>
              <a:rPr lang="en-US" dirty="0" smtClean="0"/>
              <a:t>Definition and Objectives of Safeguards </a:t>
            </a:r>
          </a:p>
          <a:p>
            <a:pPr eaLnBrk="1" hangingPunct="1">
              <a:lnSpc>
                <a:spcPct val="80000"/>
              </a:lnSpc>
            </a:pPr>
            <a:r>
              <a:rPr lang="en-US" dirty="0" smtClean="0"/>
              <a:t>Safeguards Agreements</a:t>
            </a:r>
          </a:p>
          <a:p>
            <a:pPr eaLnBrk="1" hangingPunct="1">
              <a:lnSpc>
                <a:spcPct val="80000"/>
              </a:lnSpc>
            </a:pPr>
            <a:r>
              <a:rPr lang="en-US" dirty="0" smtClean="0"/>
              <a:t>Safeguards Approaches, Practices, and Technology</a:t>
            </a:r>
          </a:p>
          <a:p>
            <a:pPr eaLnBrk="1" hangingPunct="1">
              <a:lnSpc>
                <a:spcPct val="80000"/>
              </a:lnSpc>
            </a:pPr>
            <a:endParaRPr lang="en-US" dirty="0" smtClean="0"/>
          </a:p>
          <a:p>
            <a:pPr eaLnBrk="1" hangingPunct="1"/>
            <a:endParaRPr lang="en-US" dirty="0" smtClean="0"/>
          </a:p>
          <a:p>
            <a:pPr eaLnBrk="1" hangingPunct="1">
              <a:buFontTx/>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Safeguards Approaches, Practices, and Technology</a:t>
            </a:r>
          </a:p>
        </p:txBody>
      </p:sp>
      <p:pic>
        <p:nvPicPr>
          <p:cNvPr id="21507" name="Picture 4" descr="_usr_local_y_samba_data_repository__1218212236460_iae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233613"/>
            <a:ext cx="4606925"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500" dirty="0" smtClean="0"/>
              <a:t>Key Elements of Safeguards</a:t>
            </a:r>
          </a:p>
        </p:txBody>
      </p:sp>
      <p:sp>
        <p:nvSpPr>
          <p:cNvPr id="22531" name="Rectangle 3"/>
          <p:cNvSpPr>
            <a:spLocks noGrp="1" noChangeArrowheads="1"/>
          </p:cNvSpPr>
          <p:nvPr>
            <p:ph type="body" idx="1"/>
          </p:nvPr>
        </p:nvSpPr>
        <p:spPr/>
        <p:txBody>
          <a:bodyPr/>
          <a:lstStyle/>
          <a:p>
            <a:pPr marL="609600" indent="-38100" eaLnBrk="1" hangingPunct="1">
              <a:buFontTx/>
              <a:buNone/>
            </a:pPr>
            <a:r>
              <a:rPr lang="en-US" dirty="0" smtClean="0"/>
              <a:t>Safeguards include three key elements:</a:t>
            </a:r>
          </a:p>
          <a:p>
            <a:pPr marL="609600" indent="-38100" eaLnBrk="1" hangingPunct="1">
              <a:buFontTx/>
              <a:buAutoNum type="arabicPeriod"/>
            </a:pPr>
            <a:r>
              <a:rPr lang="en-US" dirty="0" smtClean="0"/>
              <a:t>Facility design information</a:t>
            </a:r>
          </a:p>
          <a:p>
            <a:pPr marL="609600" indent="-38100" eaLnBrk="1" hangingPunct="1">
              <a:buFontTx/>
              <a:buAutoNum type="arabicPeriod"/>
            </a:pPr>
            <a:r>
              <a:rPr lang="en-US" dirty="0" smtClean="0"/>
              <a:t>Nuclear material accountancy</a:t>
            </a:r>
          </a:p>
          <a:p>
            <a:pPr marL="609600" indent="-38100" eaLnBrk="1" hangingPunct="1">
              <a:buFontTx/>
              <a:buAutoNum type="arabicPeriod"/>
            </a:pPr>
            <a:r>
              <a:rPr lang="en-US" dirty="0" smtClean="0"/>
              <a:t>Containment and surveillance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4713288" y="1949450"/>
            <a:ext cx="4037012" cy="4451350"/>
            <a:chOff x="2969" y="888"/>
            <a:chExt cx="2543" cy="2804"/>
          </a:xfrm>
        </p:grpSpPr>
        <p:sp>
          <p:nvSpPr>
            <p:cNvPr id="24585" name="Rectangle 4"/>
            <p:cNvSpPr>
              <a:spLocks noChangeArrowheads="1"/>
            </p:cNvSpPr>
            <p:nvPr/>
          </p:nvSpPr>
          <p:spPr bwMode="auto">
            <a:xfrm>
              <a:off x="2969" y="888"/>
              <a:ext cx="2464" cy="2804"/>
            </a:xfrm>
            <a:prstGeom prst="rect">
              <a:avLst/>
            </a:prstGeom>
            <a:solidFill>
              <a:srgbClr val="FFFFCC"/>
            </a:solidFill>
            <a:ln w="12700">
              <a:solidFill>
                <a:schemeClr val="tx1"/>
              </a:solidFill>
              <a:miter lim="800000"/>
              <a:headEnd/>
              <a:tailEnd/>
            </a:ln>
          </p:spPr>
          <p:txBody>
            <a:bodyPr wrap="none" anchor="ctr"/>
            <a:lstStyle/>
            <a:p>
              <a:pPr eaLnBrk="0" hangingPunct="0">
                <a:lnSpc>
                  <a:spcPct val="100000"/>
                </a:lnSpc>
                <a:spcBef>
                  <a:spcPct val="0"/>
                </a:spcBef>
              </a:pPr>
              <a:endParaRPr lang="en-US" sz="2400" dirty="0">
                <a:solidFill>
                  <a:srgbClr val="FFFFCC"/>
                </a:solidFill>
                <a:latin typeface="Times New Roman" pitchFamily="18" charset="0"/>
              </a:endParaRPr>
            </a:p>
          </p:txBody>
        </p:sp>
        <p:sp>
          <p:nvSpPr>
            <p:cNvPr id="24586" name="Rectangle 5"/>
            <p:cNvSpPr>
              <a:spLocks noChangeArrowheads="1"/>
            </p:cNvSpPr>
            <p:nvPr/>
          </p:nvSpPr>
          <p:spPr bwMode="auto">
            <a:xfrm>
              <a:off x="3024" y="907"/>
              <a:ext cx="248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lnSpc>
                  <a:spcPct val="100000"/>
                </a:lnSpc>
                <a:spcBef>
                  <a:spcPct val="0"/>
                </a:spcBef>
              </a:pPr>
              <a:r>
                <a:rPr lang="en-US" sz="2400" b="1" dirty="0">
                  <a:latin typeface="Times New Roman" pitchFamily="18" charset="0"/>
                </a:rPr>
                <a:t>Bulk Handling Facilities</a:t>
              </a:r>
            </a:p>
            <a:p>
              <a:pPr eaLnBrk="0" hangingPunct="0">
                <a:lnSpc>
                  <a:spcPct val="100000"/>
                </a:lnSpc>
                <a:spcBef>
                  <a:spcPct val="0"/>
                </a:spcBef>
              </a:pPr>
              <a:r>
                <a:rPr lang="en-US" sz="2000" i="1" dirty="0">
                  <a:solidFill>
                    <a:schemeClr val="accent2"/>
                  </a:solidFill>
                  <a:latin typeface="Times New Roman" pitchFamily="18" charset="0"/>
                </a:rPr>
                <a:t>nuclear material exists in</a:t>
              </a:r>
            </a:p>
            <a:p>
              <a:pPr eaLnBrk="0" hangingPunct="0">
                <a:lnSpc>
                  <a:spcPct val="100000"/>
                </a:lnSpc>
                <a:spcBef>
                  <a:spcPct val="0"/>
                </a:spcBef>
              </a:pPr>
              <a:r>
                <a:rPr lang="en-US" sz="2000" i="1" dirty="0">
                  <a:solidFill>
                    <a:schemeClr val="accent2"/>
                  </a:solidFill>
                  <a:latin typeface="Times New Roman" pitchFamily="18" charset="0"/>
                </a:rPr>
                <a:t> form of powder, liquid, gas, etc.</a:t>
              </a:r>
              <a:endParaRPr lang="en-US" sz="2000" b="1" dirty="0">
                <a:solidFill>
                  <a:schemeClr val="accent2"/>
                </a:solidFill>
                <a:latin typeface="Times New Roman" pitchFamily="18" charset="0"/>
              </a:endParaRPr>
            </a:p>
          </p:txBody>
        </p:sp>
        <p:sp>
          <p:nvSpPr>
            <p:cNvPr id="24587" name="Rectangle 6"/>
            <p:cNvSpPr>
              <a:spLocks noChangeArrowheads="1"/>
            </p:cNvSpPr>
            <p:nvPr/>
          </p:nvSpPr>
          <p:spPr bwMode="auto">
            <a:xfrm>
              <a:off x="3059" y="1628"/>
              <a:ext cx="2209" cy="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173038" indent="-173038" algn="l" eaLnBrk="0" hangingPunct="0">
                <a:lnSpc>
                  <a:spcPct val="100000"/>
                </a:lnSpc>
                <a:spcBef>
                  <a:spcPct val="0"/>
                </a:spcBef>
                <a:spcAft>
                  <a:spcPct val="20000"/>
                </a:spcAft>
                <a:tabLst>
                  <a:tab pos="3203575" algn="l"/>
                </a:tabLst>
              </a:pPr>
              <a:r>
                <a:rPr lang="en-US" sz="2400" dirty="0">
                  <a:latin typeface="Times New Roman" pitchFamily="18" charset="0"/>
                </a:rPr>
                <a:t>Conversion plants	</a:t>
              </a:r>
            </a:p>
            <a:p>
              <a:pPr marL="173038" indent="-173038" algn="l" eaLnBrk="0" hangingPunct="0">
                <a:lnSpc>
                  <a:spcPct val="100000"/>
                </a:lnSpc>
                <a:spcBef>
                  <a:spcPct val="0"/>
                </a:spcBef>
                <a:spcAft>
                  <a:spcPct val="20000"/>
                </a:spcAft>
                <a:tabLst>
                  <a:tab pos="3203575" algn="l"/>
                </a:tabLst>
              </a:pPr>
              <a:r>
                <a:rPr lang="en-US" sz="2400" dirty="0">
                  <a:latin typeface="Times New Roman" pitchFamily="18" charset="0"/>
                </a:rPr>
                <a:t>Fuel fabrication plants	 Reprocessing plants	  Enrichment plants	</a:t>
              </a:r>
            </a:p>
            <a:p>
              <a:pPr marL="173038" indent="-173038" algn="l" eaLnBrk="0" hangingPunct="0">
                <a:lnSpc>
                  <a:spcPct val="100000"/>
                </a:lnSpc>
                <a:spcBef>
                  <a:spcPct val="0"/>
                </a:spcBef>
                <a:spcAft>
                  <a:spcPct val="20000"/>
                </a:spcAft>
                <a:tabLst>
                  <a:tab pos="3203575" algn="l"/>
                </a:tabLst>
              </a:pPr>
              <a:endParaRPr lang="en-US" sz="1400" dirty="0">
                <a:latin typeface="Times New Roman" pitchFamily="18" charset="0"/>
              </a:endParaRPr>
            </a:p>
            <a:p>
              <a:pPr marL="173038" indent="-173038" algn="l" eaLnBrk="0" hangingPunct="0">
                <a:lnSpc>
                  <a:spcPct val="100000"/>
                </a:lnSpc>
                <a:spcBef>
                  <a:spcPct val="0"/>
                </a:spcBef>
                <a:spcAft>
                  <a:spcPct val="20000"/>
                </a:spcAft>
                <a:tabLst>
                  <a:tab pos="3203575" algn="l"/>
                </a:tabLst>
              </a:pPr>
              <a:r>
                <a:rPr lang="en-US" sz="2400" dirty="0">
                  <a:latin typeface="Times New Roman" pitchFamily="18" charset="0"/>
                </a:rPr>
                <a:t>Other locations	</a:t>
              </a:r>
              <a:br>
                <a:rPr lang="en-US" sz="2400" dirty="0">
                  <a:latin typeface="Times New Roman" pitchFamily="18" charset="0"/>
                </a:rPr>
              </a:br>
              <a:r>
                <a:rPr lang="en-US" sz="2000" dirty="0">
                  <a:latin typeface="Times New Roman" pitchFamily="18" charset="0"/>
                </a:rPr>
                <a:t>(&lt;1 kg</a:t>
              </a:r>
              <a:r>
                <a:rPr lang="en-US" sz="2000" baseline="-25000" dirty="0">
                  <a:latin typeface="Times New Roman" pitchFamily="18" charset="0"/>
                </a:rPr>
                <a:t>eff</a:t>
              </a:r>
              <a:r>
                <a:rPr lang="en-US" sz="2000" dirty="0">
                  <a:latin typeface="Times New Roman" pitchFamily="18" charset="0"/>
                </a:rPr>
                <a:t> nuclear material)</a:t>
              </a:r>
            </a:p>
            <a:p>
              <a:pPr marL="173038" indent="-173038" algn="l" eaLnBrk="0" hangingPunct="0">
                <a:lnSpc>
                  <a:spcPct val="100000"/>
                </a:lnSpc>
                <a:spcBef>
                  <a:spcPct val="0"/>
                </a:spcBef>
                <a:spcAft>
                  <a:spcPct val="20000"/>
                </a:spcAft>
                <a:tabLst>
                  <a:tab pos="3203575" algn="l"/>
                </a:tabLst>
              </a:pPr>
              <a:endParaRPr lang="en-US" sz="2000" dirty="0">
                <a:latin typeface="Times New Roman" pitchFamily="18" charset="0"/>
              </a:endParaRPr>
            </a:p>
          </p:txBody>
        </p:sp>
      </p:grpSp>
      <p:grpSp>
        <p:nvGrpSpPr>
          <p:cNvPr id="24579" name="Group 6"/>
          <p:cNvGrpSpPr>
            <a:grpSpLocks/>
          </p:cNvGrpSpPr>
          <p:nvPr/>
        </p:nvGrpSpPr>
        <p:grpSpPr bwMode="auto">
          <a:xfrm>
            <a:off x="171450" y="1965325"/>
            <a:ext cx="4305300" cy="4435475"/>
            <a:chOff x="108" y="898"/>
            <a:chExt cx="2712" cy="2794"/>
          </a:xfrm>
        </p:grpSpPr>
        <p:sp>
          <p:nvSpPr>
            <p:cNvPr id="24582" name="Rectangle 2"/>
            <p:cNvSpPr>
              <a:spLocks noChangeArrowheads="1"/>
            </p:cNvSpPr>
            <p:nvPr/>
          </p:nvSpPr>
          <p:spPr bwMode="auto">
            <a:xfrm>
              <a:off x="202" y="898"/>
              <a:ext cx="2618" cy="2794"/>
            </a:xfrm>
            <a:prstGeom prst="rect">
              <a:avLst/>
            </a:prstGeom>
            <a:solidFill>
              <a:srgbClr val="E1FBFF"/>
            </a:solidFill>
            <a:ln w="12700">
              <a:solidFill>
                <a:schemeClr val="tx1"/>
              </a:solidFill>
              <a:miter lim="800000"/>
              <a:headEnd/>
              <a:tailEnd/>
            </a:ln>
          </p:spPr>
          <p:txBody>
            <a:bodyPr wrap="none" anchor="ctr"/>
            <a:lstStyle/>
            <a:p>
              <a:pPr eaLnBrk="0" hangingPunct="0">
                <a:lnSpc>
                  <a:spcPct val="100000"/>
                </a:lnSpc>
                <a:spcBef>
                  <a:spcPct val="0"/>
                </a:spcBef>
              </a:pPr>
              <a:endParaRPr lang="en-US" sz="2400" dirty="0">
                <a:latin typeface="Times New Roman" pitchFamily="18" charset="0"/>
              </a:endParaRPr>
            </a:p>
          </p:txBody>
        </p:sp>
        <p:sp>
          <p:nvSpPr>
            <p:cNvPr id="24583" name="Rectangle 3"/>
            <p:cNvSpPr>
              <a:spLocks noChangeArrowheads="1"/>
            </p:cNvSpPr>
            <p:nvPr/>
          </p:nvSpPr>
          <p:spPr bwMode="auto">
            <a:xfrm>
              <a:off x="108" y="908"/>
              <a:ext cx="262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lnSpc>
                  <a:spcPct val="100000"/>
                </a:lnSpc>
                <a:spcBef>
                  <a:spcPct val="0"/>
                </a:spcBef>
              </a:pPr>
              <a:r>
                <a:rPr lang="en-US" sz="2400" b="1" dirty="0">
                  <a:latin typeface="Times New Roman" pitchFamily="18" charset="0"/>
                </a:rPr>
                <a:t>Item Facilities</a:t>
              </a:r>
              <a:endParaRPr lang="en-US" sz="2400" i="1" dirty="0">
                <a:latin typeface="Times New Roman" pitchFamily="18" charset="0"/>
              </a:endParaRPr>
            </a:p>
            <a:p>
              <a:pPr eaLnBrk="0" hangingPunct="0">
                <a:lnSpc>
                  <a:spcPct val="100000"/>
                </a:lnSpc>
                <a:spcBef>
                  <a:spcPct val="0"/>
                </a:spcBef>
              </a:pPr>
              <a:r>
                <a:rPr lang="en-US" sz="2000" i="1" dirty="0">
                  <a:solidFill>
                    <a:schemeClr val="accent2"/>
                  </a:solidFill>
                  <a:latin typeface="Times New Roman" pitchFamily="18" charset="0"/>
                </a:rPr>
                <a:t>nuclear material exists as </a:t>
              </a:r>
            </a:p>
            <a:p>
              <a:pPr eaLnBrk="0" hangingPunct="0">
                <a:lnSpc>
                  <a:spcPct val="100000"/>
                </a:lnSpc>
                <a:spcBef>
                  <a:spcPct val="0"/>
                </a:spcBef>
              </a:pPr>
              <a:r>
                <a:rPr lang="en-US" sz="2000" i="1" dirty="0">
                  <a:solidFill>
                    <a:schemeClr val="accent2"/>
                  </a:solidFill>
                  <a:latin typeface="Times New Roman" pitchFamily="18" charset="0"/>
                </a:rPr>
                <a:t>identifiable items</a:t>
              </a:r>
              <a:endParaRPr lang="en-US" sz="2000" dirty="0">
                <a:solidFill>
                  <a:schemeClr val="accent2"/>
                </a:solidFill>
                <a:latin typeface="Times New Roman" pitchFamily="18" charset="0"/>
              </a:endParaRPr>
            </a:p>
          </p:txBody>
        </p:sp>
        <p:sp>
          <p:nvSpPr>
            <p:cNvPr id="24584" name="Rectangle 7"/>
            <p:cNvSpPr>
              <a:spLocks noChangeArrowheads="1"/>
            </p:cNvSpPr>
            <p:nvPr/>
          </p:nvSpPr>
          <p:spPr bwMode="auto">
            <a:xfrm>
              <a:off x="435" y="1616"/>
              <a:ext cx="2371" cy="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230188" indent="-230188" algn="l" defTabSz="850900" eaLnBrk="0" hangingPunct="0">
                <a:lnSpc>
                  <a:spcPct val="100000"/>
                </a:lnSpc>
                <a:spcBef>
                  <a:spcPct val="0"/>
                </a:spcBef>
                <a:spcAft>
                  <a:spcPct val="20000"/>
                </a:spcAft>
                <a:tabLst>
                  <a:tab pos="3319463" algn="l"/>
                </a:tabLst>
              </a:pPr>
              <a:r>
                <a:rPr lang="en-US" sz="2400" dirty="0">
                  <a:latin typeface="Times New Roman" pitchFamily="18" charset="0"/>
                </a:rPr>
                <a:t>Power reactors	</a:t>
              </a:r>
            </a:p>
            <a:p>
              <a:pPr marL="230188" indent="-230188" algn="l" defTabSz="850900" eaLnBrk="0" hangingPunct="0">
                <a:lnSpc>
                  <a:spcPct val="100000"/>
                </a:lnSpc>
                <a:spcBef>
                  <a:spcPct val="0"/>
                </a:spcBef>
                <a:spcAft>
                  <a:spcPct val="20000"/>
                </a:spcAft>
                <a:tabLst>
                  <a:tab pos="3319463" algn="l"/>
                </a:tabLst>
              </a:pPr>
              <a:r>
                <a:rPr lang="en-US" sz="2400" dirty="0">
                  <a:latin typeface="Times New Roman" pitchFamily="18" charset="0"/>
                </a:rPr>
                <a:t>Research reactors and </a:t>
              </a:r>
            </a:p>
            <a:p>
              <a:pPr marL="230188" indent="-230188" algn="l" defTabSz="850900" eaLnBrk="0" hangingPunct="0">
                <a:lnSpc>
                  <a:spcPct val="100000"/>
                </a:lnSpc>
                <a:spcBef>
                  <a:spcPct val="0"/>
                </a:spcBef>
                <a:spcAft>
                  <a:spcPct val="20000"/>
                </a:spcAft>
                <a:tabLst>
                  <a:tab pos="3319463" algn="l"/>
                </a:tabLst>
              </a:pPr>
              <a:r>
                <a:rPr lang="en-US" sz="2400" dirty="0">
                  <a:latin typeface="Times New Roman" pitchFamily="18" charset="0"/>
                </a:rPr>
                <a:t>	critical assemblies	</a:t>
              </a:r>
            </a:p>
            <a:p>
              <a:pPr marL="230188" indent="-230188" algn="l" defTabSz="850900" eaLnBrk="0" hangingPunct="0">
                <a:lnSpc>
                  <a:spcPct val="100000"/>
                </a:lnSpc>
                <a:spcBef>
                  <a:spcPct val="0"/>
                </a:spcBef>
                <a:spcAft>
                  <a:spcPct val="20000"/>
                </a:spcAft>
                <a:tabLst>
                  <a:tab pos="3319463" algn="l"/>
                </a:tabLst>
              </a:pPr>
              <a:r>
                <a:rPr lang="en-US" sz="2400" dirty="0">
                  <a:latin typeface="Times New Roman" pitchFamily="18" charset="0"/>
                </a:rPr>
                <a:t>Separate storage facilities	  </a:t>
              </a:r>
              <a:endParaRPr lang="en-US" sz="1400" dirty="0">
                <a:latin typeface="Times New Roman" pitchFamily="18" charset="0"/>
              </a:endParaRPr>
            </a:p>
            <a:p>
              <a:pPr marL="230188" indent="-230188" algn="l" defTabSz="850900" eaLnBrk="0" hangingPunct="0">
                <a:lnSpc>
                  <a:spcPct val="100000"/>
                </a:lnSpc>
                <a:spcBef>
                  <a:spcPct val="0"/>
                </a:spcBef>
                <a:spcAft>
                  <a:spcPct val="20000"/>
                </a:spcAft>
                <a:tabLst>
                  <a:tab pos="3319463" algn="l"/>
                </a:tabLst>
              </a:pPr>
              <a:r>
                <a:rPr lang="en-US" sz="2400" dirty="0">
                  <a:latin typeface="Times New Roman" pitchFamily="18" charset="0"/>
                </a:rPr>
                <a:t>Other facilities	 </a:t>
              </a:r>
            </a:p>
            <a:p>
              <a:pPr marL="742950" lvl="1" indent="-285750" algn="l" defTabSz="850900" eaLnBrk="0" hangingPunct="0">
                <a:lnSpc>
                  <a:spcPct val="100000"/>
                </a:lnSpc>
                <a:spcBef>
                  <a:spcPct val="0"/>
                </a:spcBef>
                <a:spcAft>
                  <a:spcPct val="20000"/>
                </a:spcAft>
                <a:tabLst>
                  <a:tab pos="3319463" algn="l"/>
                </a:tabLst>
              </a:pPr>
              <a:r>
                <a:rPr lang="en-US" sz="2000" dirty="0">
                  <a:latin typeface="Times New Roman" pitchFamily="18" charset="0"/>
                </a:rPr>
                <a:t>(&gt;1 kg</a:t>
              </a:r>
              <a:r>
                <a:rPr lang="en-US" sz="2000" baseline="-25000" dirty="0">
                  <a:latin typeface="Times New Roman" pitchFamily="18" charset="0"/>
                </a:rPr>
                <a:t>eff</a:t>
              </a:r>
              <a:r>
                <a:rPr lang="en-US" sz="2000" dirty="0">
                  <a:latin typeface="Times New Roman" pitchFamily="18" charset="0"/>
                </a:rPr>
                <a:t> nuclear material)</a:t>
              </a:r>
            </a:p>
            <a:p>
              <a:pPr marL="230188" indent="-230188" algn="l" defTabSz="850900" eaLnBrk="0" hangingPunct="0">
                <a:lnSpc>
                  <a:spcPct val="100000"/>
                </a:lnSpc>
                <a:spcBef>
                  <a:spcPct val="0"/>
                </a:spcBef>
                <a:spcAft>
                  <a:spcPct val="20000"/>
                </a:spcAft>
                <a:tabLst>
                  <a:tab pos="3319463" algn="l"/>
                </a:tabLst>
              </a:pPr>
              <a:r>
                <a:rPr lang="en-US" sz="2400" dirty="0">
                  <a:latin typeface="Times New Roman" pitchFamily="18" charset="0"/>
                </a:rPr>
                <a:t>Non-nuclear installations</a:t>
              </a:r>
              <a:r>
                <a:rPr lang="en-US" sz="2000" dirty="0">
                  <a:latin typeface="Times New Roman" pitchFamily="18" charset="0"/>
                </a:rPr>
                <a:t>	 </a:t>
              </a:r>
            </a:p>
          </p:txBody>
        </p:sp>
      </p:grpSp>
      <p:sp>
        <p:nvSpPr>
          <p:cNvPr id="24580" name="Rectangle 8"/>
          <p:cNvSpPr>
            <a:spLocks noGrp="1" noChangeArrowheads="1"/>
          </p:cNvSpPr>
          <p:nvPr>
            <p:ph type="title" idx="4294967295"/>
          </p:nvPr>
        </p:nvSpPr>
        <p:spPr>
          <a:xfrm>
            <a:off x="352425" y="152400"/>
            <a:ext cx="6526213" cy="1239838"/>
          </a:xfrm>
        </p:spPr>
        <p:txBody>
          <a:bodyPr/>
          <a:lstStyle/>
          <a:p>
            <a:pPr eaLnBrk="1" hangingPunct="1"/>
            <a:r>
              <a:rPr lang="en-US" sz="3300" dirty="0" smtClean="0"/>
              <a:t>Types of Nuclear Facilities under Safeguards</a:t>
            </a:r>
          </a:p>
        </p:txBody>
      </p:sp>
      <p:sp>
        <p:nvSpPr>
          <p:cNvPr id="24581" name="Rectangle 2"/>
          <p:cNvSpPr>
            <a:spLocks noChangeArrowheads="1"/>
          </p:cNvSpPr>
          <p:nvPr/>
        </p:nvSpPr>
        <p:spPr bwMode="auto">
          <a:xfrm>
            <a:off x="434975" y="6437313"/>
            <a:ext cx="3487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lnSpc>
                <a:spcPct val="100000"/>
              </a:lnSpc>
              <a:spcBef>
                <a:spcPct val="0"/>
              </a:spcBef>
            </a:pPr>
            <a:r>
              <a:rPr lang="en-US" sz="1200" dirty="0">
                <a:latin typeface="Times New Roman" pitchFamily="18" charset="0"/>
              </a:rPr>
              <a:t>http://www.iaea.org/OurWork/SV/Safeguards/sv.html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381000"/>
            <a:ext cx="7620000" cy="1066800"/>
          </a:xfrm>
        </p:spPr>
        <p:txBody>
          <a:bodyPr/>
          <a:lstStyle/>
          <a:p>
            <a:pPr eaLnBrk="1" hangingPunct="1"/>
            <a:r>
              <a:rPr lang="en-US" dirty="0" smtClean="0"/>
              <a:t>Inventory and Material Balance</a:t>
            </a:r>
          </a:p>
        </p:txBody>
      </p:sp>
      <p:sp>
        <p:nvSpPr>
          <p:cNvPr id="245763" name="Rectangle 3"/>
          <p:cNvSpPr>
            <a:spLocks noChangeArrowheads="1"/>
          </p:cNvSpPr>
          <p:nvPr/>
        </p:nvSpPr>
        <p:spPr bwMode="auto">
          <a:xfrm>
            <a:off x="6072188" y="2590800"/>
            <a:ext cx="2286000" cy="1238250"/>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58" tIns="46030" rIns="92058" bIns="46030" anchor="ctr"/>
          <a:lstStyle/>
          <a:p>
            <a:pPr eaLnBrk="0" hangingPunct="0">
              <a:lnSpc>
                <a:spcPct val="100000"/>
              </a:lnSpc>
              <a:spcBef>
                <a:spcPct val="0"/>
              </a:spcBef>
            </a:pPr>
            <a:r>
              <a:rPr lang="en-US" sz="2300" b="1" dirty="0"/>
              <a:t>Ending Physical Inventory</a:t>
            </a:r>
          </a:p>
        </p:txBody>
      </p:sp>
      <p:sp>
        <p:nvSpPr>
          <p:cNvPr id="245764" name="AutoShape 4"/>
          <p:cNvSpPr>
            <a:spLocks noChangeArrowheads="1"/>
          </p:cNvSpPr>
          <p:nvPr/>
        </p:nvSpPr>
        <p:spPr bwMode="auto">
          <a:xfrm>
            <a:off x="3330575" y="2819400"/>
            <a:ext cx="2516188" cy="703263"/>
          </a:xfrm>
          <a:prstGeom prst="rightArrow">
            <a:avLst>
              <a:gd name="adj1" fmla="val 45704"/>
              <a:gd name="adj2" fmla="val 85637"/>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2" tIns="45711" rIns="91422" bIns="45711" anchor="ctr"/>
          <a:lstStyle/>
          <a:p>
            <a:pPr eaLnBrk="0" hangingPunct="0">
              <a:lnSpc>
                <a:spcPct val="100000"/>
              </a:lnSpc>
              <a:spcBef>
                <a:spcPct val="0"/>
              </a:spcBef>
            </a:pPr>
            <a:r>
              <a:rPr lang="en-US" sz="1600" b="1" i="1" dirty="0"/>
              <a:t>Time       </a:t>
            </a:r>
          </a:p>
        </p:txBody>
      </p:sp>
      <p:sp>
        <p:nvSpPr>
          <p:cNvPr id="245765" name="AutoShape 5"/>
          <p:cNvSpPr>
            <a:spLocks noChangeArrowheads="1"/>
          </p:cNvSpPr>
          <p:nvPr/>
        </p:nvSpPr>
        <p:spPr bwMode="auto">
          <a:xfrm>
            <a:off x="3810000" y="3505200"/>
            <a:ext cx="698500" cy="931863"/>
          </a:xfrm>
          <a:prstGeom prst="downArrow">
            <a:avLst>
              <a:gd name="adj1" fmla="val 50000"/>
              <a:gd name="adj2" fmla="val 66711"/>
            </a:avLst>
          </a:prstGeom>
          <a:solidFill>
            <a:srgbClr val="3333CC"/>
          </a:solidFill>
          <a:ln w="12700">
            <a:solidFill>
              <a:schemeClr val="tx1"/>
            </a:solidFill>
            <a:miter lim="800000"/>
            <a:headEnd/>
            <a:tailEnd/>
          </a:ln>
        </p:spPr>
        <p:txBody>
          <a:bodyPr wrap="none" anchor="ctr"/>
          <a:lstStyle/>
          <a:p>
            <a:endParaRPr lang="en-US" dirty="0"/>
          </a:p>
        </p:txBody>
      </p:sp>
      <p:sp>
        <p:nvSpPr>
          <p:cNvPr id="245766" name="AutoShape 6"/>
          <p:cNvSpPr>
            <a:spLocks noChangeArrowheads="1"/>
          </p:cNvSpPr>
          <p:nvPr/>
        </p:nvSpPr>
        <p:spPr bwMode="auto">
          <a:xfrm>
            <a:off x="3810000" y="1981200"/>
            <a:ext cx="698500" cy="931863"/>
          </a:xfrm>
          <a:prstGeom prst="downArrow">
            <a:avLst>
              <a:gd name="adj1" fmla="val 50000"/>
              <a:gd name="adj2" fmla="val 66711"/>
            </a:avLst>
          </a:prstGeom>
          <a:solidFill>
            <a:schemeClr val="accent1"/>
          </a:solidFill>
          <a:ln w="12700">
            <a:solidFill>
              <a:schemeClr val="tx1"/>
            </a:solidFill>
            <a:miter lim="800000"/>
            <a:headEnd/>
            <a:tailEnd/>
          </a:ln>
        </p:spPr>
        <p:txBody>
          <a:bodyPr wrap="none" anchor="ctr"/>
          <a:lstStyle/>
          <a:p>
            <a:endParaRPr lang="en-US" dirty="0"/>
          </a:p>
        </p:txBody>
      </p:sp>
      <p:sp>
        <p:nvSpPr>
          <p:cNvPr id="245767" name="Rectangle 7"/>
          <p:cNvSpPr>
            <a:spLocks noChangeArrowheads="1"/>
          </p:cNvSpPr>
          <p:nvPr/>
        </p:nvSpPr>
        <p:spPr bwMode="auto">
          <a:xfrm>
            <a:off x="4421188" y="2057400"/>
            <a:ext cx="303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58" tIns="46030" rIns="92058" bIns="46030">
            <a:spAutoFit/>
          </a:bodyPr>
          <a:lstStyle/>
          <a:p>
            <a:pPr algn="l" eaLnBrk="0" hangingPunct="0">
              <a:lnSpc>
                <a:spcPct val="100000"/>
              </a:lnSpc>
              <a:spcBef>
                <a:spcPct val="0"/>
              </a:spcBef>
            </a:pPr>
            <a:r>
              <a:rPr lang="en-US" sz="1700" dirty="0"/>
              <a:t>Increases to inventory</a:t>
            </a:r>
          </a:p>
        </p:txBody>
      </p:sp>
      <p:sp>
        <p:nvSpPr>
          <p:cNvPr id="245768" name="Rectangle 8"/>
          <p:cNvSpPr>
            <a:spLocks noChangeArrowheads="1"/>
          </p:cNvSpPr>
          <p:nvPr/>
        </p:nvSpPr>
        <p:spPr bwMode="auto">
          <a:xfrm>
            <a:off x="4572000" y="3962400"/>
            <a:ext cx="1603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58" tIns="46030" rIns="92058" bIns="46030">
            <a:spAutoFit/>
          </a:bodyPr>
          <a:lstStyle/>
          <a:p>
            <a:pPr algn="l" eaLnBrk="0" hangingPunct="0">
              <a:lnSpc>
                <a:spcPct val="100000"/>
              </a:lnSpc>
              <a:spcBef>
                <a:spcPct val="0"/>
              </a:spcBef>
            </a:pPr>
            <a:r>
              <a:rPr lang="en-US" sz="1700" dirty="0"/>
              <a:t>Decreases</a:t>
            </a:r>
          </a:p>
        </p:txBody>
      </p:sp>
      <p:sp>
        <p:nvSpPr>
          <p:cNvPr id="245769" name="Rectangle 9"/>
          <p:cNvSpPr>
            <a:spLocks noChangeArrowheads="1"/>
          </p:cNvSpPr>
          <p:nvPr/>
        </p:nvSpPr>
        <p:spPr bwMode="auto">
          <a:xfrm>
            <a:off x="952500" y="5105400"/>
            <a:ext cx="7239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8" tIns="46030" rIns="92058" bIns="46030">
            <a:spAutoFit/>
          </a:bodyPr>
          <a:lstStyle/>
          <a:p>
            <a:pPr algn="l" eaLnBrk="0" hangingPunct="0">
              <a:lnSpc>
                <a:spcPct val="100000"/>
              </a:lnSpc>
              <a:spcBef>
                <a:spcPct val="0"/>
              </a:spcBef>
              <a:tabLst>
                <a:tab pos="339725" algn="l"/>
              </a:tabLst>
            </a:pPr>
            <a:r>
              <a:rPr lang="en-US" sz="1600" i="1" dirty="0"/>
              <a:t>Material Balance:</a:t>
            </a:r>
          </a:p>
          <a:p>
            <a:pPr algn="l" eaLnBrk="0" hangingPunct="0">
              <a:lnSpc>
                <a:spcPct val="100000"/>
              </a:lnSpc>
              <a:tabLst>
                <a:tab pos="339725" algn="l"/>
              </a:tabLst>
            </a:pPr>
            <a:r>
              <a:rPr lang="en-US" sz="1600" dirty="0"/>
              <a:t>	(Beginning Inventory) </a:t>
            </a:r>
            <a:r>
              <a:rPr lang="en-US" sz="1600" dirty="0">
                <a:sym typeface="Symbol" pitchFamily="18" charset="2"/>
              </a:rPr>
              <a:t></a:t>
            </a:r>
            <a:r>
              <a:rPr lang="en-US" sz="1600" dirty="0"/>
              <a:t> </a:t>
            </a:r>
            <a:r>
              <a:rPr lang="en-US" sz="1600" dirty="0">
                <a:solidFill>
                  <a:schemeClr val="accent1"/>
                </a:solidFill>
              </a:rPr>
              <a:t>(In)</a:t>
            </a:r>
            <a:r>
              <a:rPr lang="en-US" sz="1600" dirty="0"/>
              <a:t> </a:t>
            </a:r>
            <a:r>
              <a:rPr lang="en-US" sz="1600" dirty="0">
                <a:sym typeface="Symbol" pitchFamily="18" charset="2"/>
              </a:rPr>
              <a:t></a:t>
            </a:r>
            <a:r>
              <a:rPr lang="en-US" sz="1600" dirty="0"/>
              <a:t> </a:t>
            </a:r>
            <a:r>
              <a:rPr lang="en-US" sz="1600" dirty="0">
                <a:solidFill>
                  <a:schemeClr val="accent2"/>
                </a:solidFill>
              </a:rPr>
              <a:t>(Out)</a:t>
            </a:r>
            <a:r>
              <a:rPr lang="en-US" sz="1600" dirty="0"/>
              <a:t> = (Ending Inventory)</a:t>
            </a:r>
          </a:p>
          <a:p>
            <a:pPr algn="l" eaLnBrk="0" hangingPunct="0">
              <a:lnSpc>
                <a:spcPct val="100000"/>
              </a:lnSpc>
              <a:spcBef>
                <a:spcPct val="0"/>
              </a:spcBef>
              <a:tabLst>
                <a:tab pos="339725" algn="l"/>
              </a:tabLst>
            </a:pPr>
            <a:r>
              <a:rPr lang="en-US" sz="1600" dirty="0"/>
              <a:t>Any apparent difference is termed “Material Unaccounted For” (MUF):</a:t>
            </a:r>
          </a:p>
          <a:p>
            <a:pPr algn="l" eaLnBrk="0" hangingPunct="0">
              <a:lnSpc>
                <a:spcPct val="100000"/>
              </a:lnSpc>
              <a:tabLst>
                <a:tab pos="339725" algn="l"/>
              </a:tabLst>
            </a:pPr>
            <a:r>
              <a:rPr lang="en-US" sz="1600" b="1" dirty="0"/>
              <a:t>	MUF  =  (Beginning Inventory) </a:t>
            </a:r>
            <a:r>
              <a:rPr lang="en-US" sz="1600" b="1" dirty="0">
                <a:sym typeface="Symbol" pitchFamily="18" charset="2"/>
              </a:rPr>
              <a:t></a:t>
            </a:r>
            <a:r>
              <a:rPr lang="en-US" sz="1600" b="1" dirty="0"/>
              <a:t> (In) </a:t>
            </a:r>
            <a:r>
              <a:rPr lang="en-US" sz="1600" b="1" dirty="0">
                <a:sym typeface="Symbol" pitchFamily="18" charset="2"/>
              </a:rPr>
              <a:t></a:t>
            </a:r>
            <a:r>
              <a:rPr lang="en-US" sz="1600" b="1" dirty="0"/>
              <a:t> (Out) </a:t>
            </a:r>
            <a:r>
              <a:rPr lang="en-US" sz="1600" b="1" dirty="0">
                <a:sym typeface="Symbol" pitchFamily="18" charset="2"/>
              </a:rPr>
              <a:t></a:t>
            </a:r>
            <a:r>
              <a:rPr lang="en-US" sz="1600" b="1" dirty="0"/>
              <a:t> (Ending Inventory)</a:t>
            </a:r>
          </a:p>
          <a:p>
            <a:pPr algn="l" eaLnBrk="0" hangingPunct="0">
              <a:lnSpc>
                <a:spcPct val="100000"/>
              </a:lnSpc>
              <a:tabLst>
                <a:tab pos="339725" algn="l"/>
              </a:tabLst>
            </a:pPr>
            <a:r>
              <a:rPr lang="en-US" sz="1600" b="1" dirty="0"/>
              <a:t>	</a:t>
            </a:r>
            <a:r>
              <a:rPr lang="en-US" sz="1600" dirty="0"/>
              <a:t>Note: MUF&gt;0 does </a:t>
            </a:r>
            <a:r>
              <a:rPr lang="en-US" sz="1600" i="1" dirty="0">
                <a:solidFill>
                  <a:srgbClr val="FF0000"/>
                </a:solidFill>
              </a:rPr>
              <a:t>not</a:t>
            </a:r>
            <a:r>
              <a:rPr lang="en-US" sz="1600" dirty="0"/>
              <a:t> necessarily mean that material has been lost!</a:t>
            </a:r>
          </a:p>
        </p:txBody>
      </p:sp>
      <p:sp>
        <p:nvSpPr>
          <p:cNvPr id="26634" name="Rectangle 10"/>
          <p:cNvSpPr>
            <a:spLocks noChangeArrowheads="1"/>
          </p:cNvSpPr>
          <p:nvPr/>
        </p:nvSpPr>
        <p:spPr bwMode="auto">
          <a:xfrm>
            <a:off x="893763" y="2590800"/>
            <a:ext cx="2286000" cy="1238250"/>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58" tIns="46030" rIns="92058" bIns="46030" anchor="ctr"/>
          <a:lstStyle/>
          <a:p>
            <a:pPr eaLnBrk="0" hangingPunct="0">
              <a:lnSpc>
                <a:spcPct val="100000"/>
              </a:lnSpc>
              <a:spcBef>
                <a:spcPct val="0"/>
              </a:spcBef>
            </a:pPr>
            <a:r>
              <a:rPr lang="en-US" sz="2300" b="1" dirty="0"/>
              <a:t>Beginning Physical Inventory</a:t>
            </a:r>
          </a:p>
        </p:txBody>
      </p:sp>
      <p:sp>
        <p:nvSpPr>
          <p:cNvPr id="26635" name="Line 12"/>
          <p:cNvSpPr>
            <a:spLocks noChangeShapeType="1"/>
          </p:cNvSpPr>
          <p:nvPr/>
        </p:nvSpPr>
        <p:spPr bwMode="auto">
          <a:xfrm flipV="1">
            <a:off x="2362200" y="3886200"/>
            <a:ext cx="304800" cy="3048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TextBox 1"/>
          <p:cNvSpPr txBox="1"/>
          <p:nvPr/>
        </p:nvSpPr>
        <p:spPr>
          <a:xfrm>
            <a:off x="893763" y="4495800"/>
            <a:ext cx="7793037" cy="867930"/>
          </a:xfrm>
          <a:prstGeom prst="rect">
            <a:avLst/>
          </a:prstGeom>
          <a:noFill/>
        </p:spPr>
        <p:txBody>
          <a:bodyPr wrap="square" rtlCol="0">
            <a:spAutoFit/>
          </a:bodyPr>
          <a:lstStyle/>
          <a:p>
            <a:pPr algn="l"/>
            <a:r>
              <a:rPr lang="en-US" b="1" dirty="0"/>
              <a:t>Facility operators separate nuclear material operations into </a:t>
            </a:r>
            <a:endParaRPr lang="en-US" b="1" dirty="0" smtClean="0"/>
          </a:p>
          <a:p>
            <a:pPr algn="l"/>
            <a:r>
              <a:rPr lang="en-US" b="1" dirty="0" smtClean="0">
                <a:solidFill>
                  <a:schemeClr val="accent2"/>
                </a:solidFill>
              </a:rPr>
              <a:t>material </a:t>
            </a:r>
            <a:r>
              <a:rPr lang="en-US" b="1" dirty="0">
                <a:solidFill>
                  <a:schemeClr val="accent2"/>
                </a:solidFill>
              </a:rPr>
              <a:t>balance areas (MBAs)</a:t>
            </a:r>
            <a:r>
              <a:rPr lang="en-US" b="1" dirty="0"/>
              <a: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45764"/>
                                        </p:tgtEl>
                                        <p:attrNameLst>
                                          <p:attrName>style.visibility</p:attrName>
                                        </p:attrNameLst>
                                      </p:cBhvr>
                                      <p:to>
                                        <p:strVal val="visible"/>
                                      </p:to>
                                    </p:set>
                                    <p:anim calcmode="lin" valueType="num">
                                      <p:cBhvr additive="base">
                                        <p:cTn id="7" dur="500" fill="hold"/>
                                        <p:tgtEl>
                                          <p:spTgt spid="245764"/>
                                        </p:tgtEl>
                                        <p:attrNameLst>
                                          <p:attrName>ppt_x</p:attrName>
                                        </p:attrNameLst>
                                      </p:cBhvr>
                                      <p:tavLst>
                                        <p:tav tm="0">
                                          <p:val>
                                            <p:strVal val="0-#ppt_w/2"/>
                                          </p:val>
                                        </p:tav>
                                        <p:tav tm="100000">
                                          <p:val>
                                            <p:strVal val="#ppt_x"/>
                                          </p:val>
                                        </p:tav>
                                      </p:tavLst>
                                    </p:anim>
                                    <p:anim calcmode="lin" valueType="num">
                                      <p:cBhvr additive="base">
                                        <p:cTn id="8" dur="500" fill="hold"/>
                                        <p:tgtEl>
                                          <p:spTgt spid="24576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1" presetClass="entr" presetSubtype="0" fill="hold" grpId="0" nodeType="afterEffect">
                                  <p:stCondLst>
                                    <p:cond delay="1000"/>
                                  </p:stCondLst>
                                  <p:childTnLst>
                                    <p:set>
                                      <p:cBhvr>
                                        <p:cTn id="11" dur="1" fill="hold">
                                          <p:stCondLst>
                                            <p:cond delay="499"/>
                                          </p:stCondLst>
                                        </p:cTn>
                                        <p:tgtEl>
                                          <p:spTgt spid="245763"/>
                                        </p:tgtEl>
                                        <p:attrNameLst>
                                          <p:attrName>style.visibility</p:attrName>
                                        </p:attrNameLst>
                                      </p:cBhvr>
                                      <p:to>
                                        <p:strVal val="visible"/>
                                      </p:to>
                                    </p:set>
                                  </p:childTnLst>
                                </p:cTn>
                              </p:par>
                            </p:childTnLst>
                          </p:cTn>
                        </p:par>
                        <p:par>
                          <p:cTn id="12" fill="hold" nodeType="afterGroup">
                            <p:stCondLst>
                              <p:cond delay="3000"/>
                            </p:stCondLst>
                            <p:childTnLst>
                              <p:par>
                                <p:cTn id="13" presetID="1" presetClass="entr" presetSubtype="0" fill="hold" grpId="0" nodeType="afterEffect">
                                  <p:stCondLst>
                                    <p:cond delay="1000"/>
                                  </p:stCondLst>
                                  <p:childTnLst>
                                    <p:set>
                                      <p:cBhvr>
                                        <p:cTn id="14" dur="1" fill="hold">
                                          <p:stCondLst>
                                            <p:cond delay="499"/>
                                          </p:stCondLst>
                                        </p:cTn>
                                        <p:tgtEl>
                                          <p:spTgt spid="245766"/>
                                        </p:tgtEl>
                                        <p:attrNameLst>
                                          <p:attrName>style.visibility</p:attrName>
                                        </p:attrNameLst>
                                      </p:cBhvr>
                                      <p:to>
                                        <p:strVal val="visible"/>
                                      </p:to>
                                    </p:set>
                                  </p:childTnLst>
                                </p:cTn>
                              </p:par>
                            </p:childTnLst>
                          </p:cTn>
                        </p:par>
                        <p:par>
                          <p:cTn id="15" fill="hold" nodeType="afterGroup">
                            <p:stCondLst>
                              <p:cond delay="4500"/>
                            </p:stCondLst>
                            <p:childTnLst>
                              <p:par>
                                <p:cTn id="16" presetID="1" presetClass="entr" presetSubtype="0" fill="hold" grpId="0" nodeType="afterEffect">
                                  <p:stCondLst>
                                    <p:cond delay="0"/>
                                  </p:stCondLst>
                                  <p:childTnLst>
                                    <p:set>
                                      <p:cBhvr>
                                        <p:cTn id="17" dur="1" fill="hold">
                                          <p:stCondLst>
                                            <p:cond delay="499"/>
                                          </p:stCondLst>
                                        </p:cTn>
                                        <p:tgtEl>
                                          <p:spTgt spid="245767"/>
                                        </p:tgtEl>
                                        <p:attrNameLst>
                                          <p:attrName>style.visibility</p:attrName>
                                        </p:attrNameLst>
                                      </p:cBhvr>
                                      <p:to>
                                        <p:strVal val="visible"/>
                                      </p:to>
                                    </p:set>
                                  </p:childTnLst>
                                </p:cTn>
                              </p:par>
                            </p:childTnLst>
                          </p:cTn>
                        </p:par>
                        <p:par>
                          <p:cTn id="18" fill="hold" nodeType="afterGroup">
                            <p:stCondLst>
                              <p:cond delay="5000"/>
                            </p:stCondLst>
                            <p:childTnLst>
                              <p:par>
                                <p:cTn id="19" presetID="1" presetClass="entr" presetSubtype="0" fill="hold" grpId="0" nodeType="afterEffect">
                                  <p:stCondLst>
                                    <p:cond delay="1000"/>
                                  </p:stCondLst>
                                  <p:childTnLst>
                                    <p:set>
                                      <p:cBhvr>
                                        <p:cTn id="20" dur="1" fill="hold">
                                          <p:stCondLst>
                                            <p:cond delay="499"/>
                                          </p:stCondLst>
                                        </p:cTn>
                                        <p:tgtEl>
                                          <p:spTgt spid="245765"/>
                                        </p:tgtEl>
                                        <p:attrNameLst>
                                          <p:attrName>style.visibility</p:attrName>
                                        </p:attrNameLst>
                                      </p:cBhvr>
                                      <p:to>
                                        <p:strVal val="visible"/>
                                      </p:to>
                                    </p:set>
                                  </p:childTnLst>
                                </p:cTn>
                              </p:par>
                            </p:childTnLst>
                          </p:cTn>
                        </p:par>
                        <p:par>
                          <p:cTn id="21" fill="hold" nodeType="afterGroup">
                            <p:stCondLst>
                              <p:cond delay="6500"/>
                            </p:stCondLst>
                            <p:childTnLst>
                              <p:par>
                                <p:cTn id="22" presetID="1" presetClass="entr" presetSubtype="0" fill="hold" grpId="0" nodeType="afterEffect">
                                  <p:stCondLst>
                                    <p:cond delay="0"/>
                                  </p:stCondLst>
                                  <p:childTnLst>
                                    <p:set>
                                      <p:cBhvr>
                                        <p:cTn id="23" dur="1" fill="hold">
                                          <p:stCondLst>
                                            <p:cond delay="499"/>
                                          </p:stCondLst>
                                        </p:cTn>
                                        <p:tgtEl>
                                          <p:spTgt spid="245768"/>
                                        </p:tgtEl>
                                        <p:attrNameLst>
                                          <p:attrName>style.visibility</p:attrName>
                                        </p:attrNameLst>
                                      </p:cBhvr>
                                      <p:to>
                                        <p:strVal val="visible"/>
                                      </p:to>
                                    </p:set>
                                  </p:childTnLst>
                                </p:cTn>
                              </p:par>
                            </p:childTnLst>
                          </p:cTn>
                        </p:par>
                        <p:par>
                          <p:cTn id="24" fill="hold" nodeType="afterGroup">
                            <p:stCondLst>
                              <p:cond delay="7000"/>
                            </p:stCondLst>
                            <p:childTnLst>
                              <p:par>
                                <p:cTn id="25" presetID="2" presetClass="entr" presetSubtype="4" fill="hold" grpId="0" nodeType="afterEffect">
                                  <p:stCondLst>
                                    <p:cond delay="1000"/>
                                  </p:stCondLst>
                                  <p:childTnLst>
                                    <p:set>
                                      <p:cBhvr>
                                        <p:cTn id="26" dur="1" fill="hold">
                                          <p:stCondLst>
                                            <p:cond delay="0"/>
                                          </p:stCondLst>
                                        </p:cTn>
                                        <p:tgtEl>
                                          <p:spTgt spid="245769"/>
                                        </p:tgtEl>
                                        <p:attrNameLst>
                                          <p:attrName>style.visibility</p:attrName>
                                        </p:attrNameLst>
                                      </p:cBhvr>
                                      <p:to>
                                        <p:strVal val="visible"/>
                                      </p:to>
                                    </p:set>
                                    <p:anim calcmode="lin" valueType="num">
                                      <p:cBhvr additive="base">
                                        <p:cTn id="27" dur="500" fill="hold"/>
                                        <p:tgtEl>
                                          <p:spTgt spid="245769"/>
                                        </p:tgtEl>
                                        <p:attrNameLst>
                                          <p:attrName>ppt_x</p:attrName>
                                        </p:attrNameLst>
                                      </p:cBhvr>
                                      <p:tavLst>
                                        <p:tav tm="0">
                                          <p:val>
                                            <p:strVal val="#ppt_x"/>
                                          </p:val>
                                        </p:tav>
                                        <p:tav tm="100000">
                                          <p:val>
                                            <p:strVal val="#ppt_x"/>
                                          </p:val>
                                        </p:tav>
                                      </p:tavLst>
                                    </p:anim>
                                    <p:anim calcmode="lin" valueType="num">
                                      <p:cBhvr additive="base">
                                        <p:cTn id="28" dur="500" fill="hold"/>
                                        <p:tgtEl>
                                          <p:spTgt spid="2457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animBg="1" autoUpdateAnimBg="0"/>
      <p:bldP spid="245764" grpId="0" animBg="1" autoUpdateAnimBg="0"/>
      <p:bldP spid="245765" grpId="0" animBg="1"/>
      <p:bldP spid="245766" grpId="0" animBg="1"/>
      <p:bldP spid="245767" grpId="0" autoUpdateAnimBg="0"/>
      <p:bldP spid="245768" grpId="0" autoUpdateAnimBg="0"/>
      <p:bldP spid="24576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88" y="3581400"/>
            <a:ext cx="9652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useBgFill="1">
        <p:nvSpPr>
          <p:cNvPr id="27651" name="Rectangle 3"/>
          <p:cNvSpPr>
            <a:spLocks noChangeArrowheads="1"/>
          </p:cNvSpPr>
          <p:nvPr/>
        </p:nvSpPr>
        <p:spPr bwMode="auto">
          <a:xfrm>
            <a:off x="3198813" y="3733800"/>
            <a:ext cx="1373187" cy="75247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71" tIns="44441" rIns="90471" bIns="44441">
            <a:spAutoFit/>
          </a:bodyPr>
          <a:lstStyle/>
          <a:p>
            <a:pPr algn="r" eaLnBrk="0" hangingPunct="0">
              <a:lnSpc>
                <a:spcPct val="100000"/>
              </a:lnSpc>
            </a:pPr>
            <a:r>
              <a:rPr lang="en-US" altLang="en-US" sz="1900" dirty="0">
                <a:latin typeface="Times New Roman" pitchFamily="18" charset="0"/>
              </a:rPr>
              <a:t>plutonium nitrate solution</a:t>
            </a:r>
          </a:p>
        </p:txBody>
      </p:sp>
      <p:sp>
        <p:nvSpPr>
          <p:cNvPr id="27652" name="Rectangle 4"/>
          <p:cNvSpPr>
            <a:spLocks noChangeArrowheads="1"/>
          </p:cNvSpPr>
          <p:nvPr/>
        </p:nvSpPr>
        <p:spPr bwMode="auto">
          <a:xfrm>
            <a:off x="6873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27653" name="Rectangle 5"/>
          <p:cNvSpPr>
            <a:spLocks noChangeArrowheads="1"/>
          </p:cNvSpPr>
          <p:nvPr/>
        </p:nvSpPr>
        <p:spPr bwMode="auto">
          <a:xfrm>
            <a:off x="3124200" y="6248400"/>
            <a:ext cx="289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27654" name="Rectangle 6"/>
          <p:cNvSpPr>
            <a:spLocks noGrp="1" noChangeArrowheads="1"/>
          </p:cNvSpPr>
          <p:nvPr>
            <p:ph type="title"/>
          </p:nvPr>
        </p:nvSpPr>
        <p:spPr/>
        <p:txBody>
          <a:bodyPr/>
          <a:lstStyle/>
          <a:p>
            <a:pPr eaLnBrk="1" hangingPunct="1"/>
            <a:r>
              <a:rPr lang="en-US" altLang="en-US" dirty="0" smtClean="0"/>
              <a:t>Physical and Chemical Forms of Nuclear Material</a:t>
            </a:r>
          </a:p>
        </p:txBody>
      </p:sp>
      <p:sp>
        <p:nvSpPr>
          <p:cNvPr id="27655" name="Rectangle 7"/>
          <p:cNvSpPr>
            <a:spLocks noChangeArrowheads="1"/>
          </p:cNvSpPr>
          <p:nvPr/>
        </p:nvSpPr>
        <p:spPr bwMode="auto">
          <a:xfrm>
            <a:off x="2325688" y="5334000"/>
            <a:ext cx="224631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1" tIns="44441" rIns="90471" bIns="44441">
            <a:spAutoFit/>
          </a:bodyPr>
          <a:lstStyle/>
          <a:p>
            <a:pPr algn="l" eaLnBrk="0" hangingPunct="0">
              <a:lnSpc>
                <a:spcPct val="100000"/>
              </a:lnSpc>
            </a:pPr>
            <a:r>
              <a:rPr lang="en-US" altLang="en-US" sz="1900" dirty="0">
                <a:latin typeface="Times New Roman" pitchFamily="18" charset="0"/>
              </a:rPr>
              <a:t>fuel pellets and assemblies for nuclear power reactors</a:t>
            </a:r>
          </a:p>
        </p:txBody>
      </p:sp>
      <p:pic>
        <p:nvPicPr>
          <p:cNvPr id="27656"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388" y="1981200"/>
            <a:ext cx="17145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7"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057400"/>
            <a:ext cx="32512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8" name="Rectangle 10"/>
          <p:cNvSpPr>
            <a:spLocks noChangeArrowheads="1"/>
          </p:cNvSpPr>
          <p:nvPr/>
        </p:nvSpPr>
        <p:spPr bwMode="auto">
          <a:xfrm>
            <a:off x="5791200" y="2057400"/>
            <a:ext cx="26860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1" tIns="44441" rIns="90471" bIns="44441">
            <a:spAutoFit/>
          </a:bodyPr>
          <a:lstStyle/>
          <a:p>
            <a:pPr algn="r" eaLnBrk="0" hangingPunct="0">
              <a:lnSpc>
                <a:spcPct val="100000"/>
              </a:lnSpc>
            </a:pPr>
            <a:r>
              <a:rPr lang="en-US" altLang="en-US" sz="1900" b="1" dirty="0">
                <a:solidFill>
                  <a:schemeClr val="bg1"/>
                </a:solidFill>
                <a:latin typeface="Times New Roman" pitchFamily="18" charset="0"/>
              </a:rPr>
              <a:t>steel cylinders of uranium hexafluoride</a:t>
            </a:r>
          </a:p>
        </p:txBody>
      </p:sp>
      <p:pic>
        <p:nvPicPr>
          <p:cNvPr id="27659"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388" y="5029200"/>
            <a:ext cx="2016125" cy="1422400"/>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pic>
      <p:pic>
        <p:nvPicPr>
          <p:cNvPr id="27660"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1188" y="4876800"/>
            <a:ext cx="2317750" cy="1574800"/>
          </a:xfrm>
          <a:prstGeom prst="rect">
            <a:avLst/>
          </a:prstGeom>
          <a:solidFill>
            <a:schemeClr val="bg1"/>
          </a:solidFill>
          <a:ln w="12700">
            <a:solidFill>
              <a:srgbClr val="00279F"/>
            </a:solidFill>
            <a:miter lim="800000"/>
            <a:headEnd/>
            <a:tailEnd/>
          </a:ln>
        </p:spPr>
      </p:pic>
      <p:sp>
        <p:nvSpPr>
          <p:cNvPr id="27661" name="Rectangle 13"/>
          <p:cNvSpPr>
            <a:spLocks noChangeArrowheads="1"/>
          </p:cNvSpPr>
          <p:nvPr/>
        </p:nvSpPr>
        <p:spPr bwMode="auto">
          <a:xfrm>
            <a:off x="4421188" y="6019800"/>
            <a:ext cx="1981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1" tIns="44441" rIns="90471" bIns="44441">
            <a:spAutoFit/>
          </a:bodyPr>
          <a:lstStyle/>
          <a:p>
            <a:pPr algn="r" eaLnBrk="0" hangingPunct="0">
              <a:lnSpc>
                <a:spcPct val="100000"/>
              </a:lnSpc>
            </a:pPr>
            <a:r>
              <a:rPr lang="en-US" altLang="en-US" sz="1900" dirty="0">
                <a:solidFill>
                  <a:schemeClr val="bg1"/>
                </a:solidFill>
                <a:latin typeface="Times New Roman" pitchFamily="18" charset="0"/>
              </a:rPr>
              <a:t>oxide powder</a:t>
            </a:r>
          </a:p>
        </p:txBody>
      </p:sp>
      <p:pic>
        <p:nvPicPr>
          <p:cNvPr id="27662"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2133600"/>
            <a:ext cx="2436813" cy="1524000"/>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pic>
      <p:sp useBgFill="1">
        <p:nvSpPr>
          <p:cNvPr id="27663" name="Rectangle 15"/>
          <p:cNvSpPr>
            <a:spLocks noChangeArrowheads="1"/>
          </p:cNvSpPr>
          <p:nvPr/>
        </p:nvSpPr>
        <p:spPr bwMode="auto">
          <a:xfrm>
            <a:off x="6934200" y="5562600"/>
            <a:ext cx="1905000" cy="75247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71" tIns="44441" rIns="90471" bIns="44441">
            <a:spAutoFit/>
          </a:bodyPr>
          <a:lstStyle/>
          <a:p>
            <a:pPr algn="r" eaLnBrk="0" hangingPunct="0">
              <a:lnSpc>
                <a:spcPct val="100000"/>
              </a:lnSpc>
            </a:pPr>
            <a:r>
              <a:rPr lang="en-US" altLang="en-US" sz="1900" dirty="0">
                <a:latin typeface="Times New Roman" pitchFamily="18" charset="0"/>
              </a:rPr>
              <a:t>material in process piping</a:t>
            </a:r>
          </a:p>
        </p:txBody>
      </p:sp>
      <p:pic>
        <p:nvPicPr>
          <p:cNvPr id="27664" name="Picture 1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3505200"/>
            <a:ext cx="2209800" cy="2133600"/>
          </a:xfrm>
          <a:prstGeom prst="rect">
            <a:avLst/>
          </a:prstGeom>
          <a:noFill/>
          <a:ln w="12700">
            <a:solidFill>
              <a:srgbClr val="0026A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ssionFragmen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4267200"/>
            <a:ext cx="15160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oup 3"/>
          <p:cNvGrpSpPr>
            <a:grpSpLocks/>
          </p:cNvGrpSpPr>
          <p:nvPr/>
        </p:nvGrpSpPr>
        <p:grpSpPr bwMode="auto">
          <a:xfrm>
            <a:off x="1150938" y="2657475"/>
            <a:ext cx="1754187" cy="2000250"/>
            <a:chOff x="726" y="1674"/>
            <a:chExt cx="1105" cy="1260"/>
          </a:xfrm>
        </p:grpSpPr>
        <p:grpSp>
          <p:nvGrpSpPr>
            <p:cNvPr id="30758" name="Group 4"/>
            <p:cNvGrpSpPr>
              <a:grpSpLocks/>
            </p:cNvGrpSpPr>
            <p:nvPr/>
          </p:nvGrpSpPr>
          <p:grpSpPr bwMode="auto">
            <a:xfrm>
              <a:off x="726" y="1674"/>
              <a:ext cx="1105" cy="1260"/>
              <a:chOff x="726" y="1674"/>
              <a:chExt cx="1105" cy="1260"/>
            </a:xfrm>
          </p:grpSpPr>
          <p:sp>
            <p:nvSpPr>
              <p:cNvPr id="30848" name="Freeform 5"/>
              <p:cNvSpPr>
                <a:spLocks/>
              </p:cNvSpPr>
              <p:nvPr/>
            </p:nvSpPr>
            <p:spPr bwMode="auto">
              <a:xfrm>
                <a:off x="765" y="1882"/>
                <a:ext cx="1062" cy="831"/>
              </a:xfrm>
              <a:custGeom>
                <a:avLst/>
                <a:gdLst>
                  <a:gd name="T0" fmla="*/ 728 w 1062"/>
                  <a:gd name="T1" fmla="*/ 587 h 831"/>
                  <a:gd name="T2" fmla="*/ 822 w 1062"/>
                  <a:gd name="T3" fmla="*/ 508 h 831"/>
                  <a:gd name="T4" fmla="*/ 903 w 1062"/>
                  <a:gd name="T5" fmla="*/ 428 h 831"/>
                  <a:gd name="T6" fmla="*/ 968 w 1062"/>
                  <a:gd name="T7" fmla="*/ 348 h 831"/>
                  <a:gd name="T8" fmla="*/ 1017 w 1062"/>
                  <a:gd name="T9" fmla="*/ 272 h 831"/>
                  <a:gd name="T10" fmla="*/ 1049 w 1062"/>
                  <a:gd name="T11" fmla="*/ 200 h 831"/>
                  <a:gd name="T12" fmla="*/ 1062 w 1062"/>
                  <a:gd name="T13" fmla="*/ 135 h 831"/>
                  <a:gd name="T14" fmla="*/ 1053 w 1062"/>
                  <a:gd name="T15" fmla="*/ 81 h 831"/>
                  <a:gd name="T16" fmla="*/ 1022 w 1062"/>
                  <a:gd name="T17" fmla="*/ 37 h 831"/>
                  <a:gd name="T18" fmla="*/ 974 w 1062"/>
                  <a:gd name="T19" fmla="*/ 11 h 831"/>
                  <a:gd name="T20" fmla="*/ 909 w 1062"/>
                  <a:gd name="T21" fmla="*/ 0 h 831"/>
                  <a:gd name="T22" fmla="*/ 830 w 1062"/>
                  <a:gd name="T23" fmla="*/ 7 h 831"/>
                  <a:gd name="T24" fmla="*/ 741 w 1062"/>
                  <a:gd name="T25" fmla="*/ 27 h 831"/>
                  <a:gd name="T26" fmla="*/ 645 w 1062"/>
                  <a:gd name="T27" fmla="*/ 61 h 831"/>
                  <a:gd name="T28" fmla="*/ 542 w 1062"/>
                  <a:gd name="T29" fmla="*/ 110 h 831"/>
                  <a:gd name="T30" fmla="*/ 437 w 1062"/>
                  <a:gd name="T31" fmla="*/ 172 h 831"/>
                  <a:gd name="T32" fmla="*/ 333 w 1062"/>
                  <a:gd name="T33" fmla="*/ 244 h 831"/>
                  <a:gd name="T34" fmla="*/ 239 w 1062"/>
                  <a:gd name="T35" fmla="*/ 323 h 831"/>
                  <a:gd name="T36" fmla="*/ 159 w 1062"/>
                  <a:gd name="T37" fmla="*/ 403 h 831"/>
                  <a:gd name="T38" fmla="*/ 92 w 1062"/>
                  <a:gd name="T39" fmla="*/ 482 h 831"/>
                  <a:gd name="T40" fmla="*/ 43 w 1062"/>
                  <a:gd name="T41" fmla="*/ 559 h 831"/>
                  <a:gd name="T42" fmla="*/ 12 w 1062"/>
                  <a:gd name="T43" fmla="*/ 631 h 831"/>
                  <a:gd name="T44" fmla="*/ 0 w 1062"/>
                  <a:gd name="T45" fmla="*/ 695 h 831"/>
                  <a:gd name="T46" fmla="*/ 9 w 1062"/>
                  <a:gd name="T47" fmla="*/ 751 h 831"/>
                  <a:gd name="T48" fmla="*/ 38 w 1062"/>
                  <a:gd name="T49" fmla="*/ 794 h 831"/>
                  <a:gd name="T50" fmla="*/ 88 w 1062"/>
                  <a:gd name="T51" fmla="*/ 820 h 831"/>
                  <a:gd name="T52" fmla="*/ 152 w 1062"/>
                  <a:gd name="T53" fmla="*/ 831 h 831"/>
                  <a:gd name="T54" fmla="*/ 231 w 1062"/>
                  <a:gd name="T55" fmla="*/ 825 h 831"/>
                  <a:gd name="T56" fmla="*/ 319 w 1062"/>
                  <a:gd name="T57" fmla="*/ 805 h 831"/>
                  <a:gd name="T58" fmla="*/ 416 w 1062"/>
                  <a:gd name="T59" fmla="*/ 770 h 831"/>
                  <a:gd name="T60" fmla="*/ 520 w 1062"/>
                  <a:gd name="T61" fmla="*/ 722 h 831"/>
                  <a:gd name="T62" fmla="*/ 625 w 1062"/>
                  <a:gd name="T63" fmla="*/ 660 h 8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2"/>
                  <a:gd name="T97" fmla="*/ 0 h 831"/>
                  <a:gd name="T98" fmla="*/ 1062 w 1062"/>
                  <a:gd name="T99" fmla="*/ 831 h 8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2" h="831">
                    <a:moveTo>
                      <a:pt x="677" y="624"/>
                    </a:moveTo>
                    <a:lnTo>
                      <a:pt x="728" y="587"/>
                    </a:lnTo>
                    <a:lnTo>
                      <a:pt x="778" y="549"/>
                    </a:lnTo>
                    <a:lnTo>
                      <a:pt x="822" y="508"/>
                    </a:lnTo>
                    <a:lnTo>
                      <a:pt x="864" y="468"/>
                    </a:lnTo>
                    <a:lnTo>
                      <a:pt x="903" y="428"/>
                    </a:lnTo>
                    <a:lnTo>
                      <a:pt x="937" y="388"/>
                    </a:lnTo>
                    <a:lnTo>
                      <a:pt x="968" y="348"/>
                    </a:lnTo>
                    <a:lnTo>
                      <a:pt x="995" y="309"/>
                    </a:lnTo>
                    <a:lnTo>
                      <a:pt x="1017" y="272"/>
                    </a:lnTo>
                    <a:lnTo>
                      <a:pt x="1036" y="235"/>
                    </a:lnTo>
                    <a:lnTo>
                      <a:pt x="1049" y="200"/>
                    </a:lnTo>
                    <a:lnTo>
                      <a:pt x="1057" y="167"/>
                    </a:lnTo>
                    <a:lnTo>
                      <a:pt x="1062" y="135"/>
                    </a:lnTo>
                    <a:lnTo>
                      <a:pt x="1060" y="107"/>
                    </a:lnTo>
                    <a:lnTo>
                      <a:pt x="1053" y="81"/>
                    </a:lnTo>
                    <a:lnTo>
                      <a:pt x="1040" y="57"/>
                    </a:lnTo>
                    <a:lnTo>
                      <a:pt x="1022" y="37"/>
                    </a:lnTo>
                    <a:lnTo>
                      <a:pt x="1000" y="22"/>
                    </a:lnTo>
                    <a:lnTo>
                      <a:pt x="974" y="11"/>
                    </a:lnTo>
                    <a:lnTo>
                      <a:pt x="943" y="3"/>
                    </a:lnTo>
                    <a:lnTo>
                      <a:pt x="909" y="0"/>
                    </a:lnTo>
                    <a:lnTo>
                      <a:pt x="870" y="2"/>
                    </a:lnTo>
                    <a:lnTo>
                      <a:pt x="830" y="7"/>
                    </a:lnTo>
                    <a:lnTo>
                      <a:pt x="787" y="14"/>
                    </a:lnTo>
                    <a:lnTo>
                      <a:pt x="741" y="27"/>
                    </a:lnTo>
                    <a:lnTo>
                      <a:pt x="693" y="42"/>
                    </a:lnTo>
                    <a:lnTo>
                      <a:pt x="645" y="61"/>
                    </a:lnTo>
                    <a:lnTo>
                      <a:pt x="594" y="84"/>
                    </a:lnTo>
                    <a:lnTo>
                      <a:pt x="542" y="110"/>
                    </a:lnTo>
                    <a:lnTo>
                      <a:pt x="489" y="139"/>
                    </a:lnTo>
                    <a:lnTo>
                      <a:pt x="437" y="172"/>
                    </a:lnTo>
                    <a:lnTo>
                      <a:pt x="384" y="207"/>
                    </a:lnTo>
                    <a:lnTo>
                      <a:pt x="333" y="244"/>
                    </a:lnTo>
                    <a:lnTo>
                      <a:pt x="284" y="283"/>
                    </a:lnTo>
                    <a:lnTo>
                      <a:pt x="239" y="323"/>
                    </a:lnTo>
                    <a:lnTo>
                      <a:pt x="197" y="363"/>
                    </a:lnTo>
                    <a:lnTo>
                      <a:pt x="159" y="403"/>
                    </a:lnTo>
                    <a:lnTo>
                      <a:pt x="123" y="444"/>
                    </a:lnTo>
                    <a:lnTo>
                      <a:pt x="92" y="482"/>
                    </a:lnTo>
                    <a:lnTo>
                      <a:pt x="66" y="521"/>
                    </a:lnTo>
                    <a:lnTo>
                      <a:pt x="43" y="559"/>
                    </a:lnTo>
                    <a:lnTo>
                      <a:pt x="26" y="597"/>
                    </a:lnTo>
                    <a:lnTo>
                      <a:pt x="12" y="631"/>
                    </a:lnTo>
                    <a:lnTo>
                      <a:pt x="4" y="664"/>
                    </a:lnTo>
                    <a:lnTo>
                      <a:pt x="0" y="695"/>
                    </a:lnTo>
                    <a:lnTo>
                      <a:pt x="1" y="725"/>
                    </a:lnTo>
                    <a:lnTo>
                      <a:pt x="9" y="751"/>
                    </a:lnTo>
                    <a:lnTo>
                      <a:pt x="21" y="774"/>
                    </a:lnTo>
                    <a:lnTo>
                      <a:pt x="38" y="794"/>
                    </a:lnTo>
                    <a:lnTo>
                      <a:pt x="61" y="810"/>
                    </a:lnTo>
                    <a:lnTo>
                      <a:pt x="88" y="820"/>
                    </a:lnTo>
                    <a:lnTo>
                      <a:pt x="119" y="827"/>
                    </a:lnTo>
                    <a:lnTo>
                      <a:pt x="152" y="831"/>
                    </a:lnTo>
                    <a:lnTo>
                      <a:pt x="190" y="830"/>
                    </a:lnTo>
                    <a:lnTo>
                      <a:pt x="231" y="825"/>
                    </a:lnTo>
                    <a:lnTo>
                      <a:pt x="274" y="817"/>
                    </a:lnTo>
                    <a:lnTo>
                      <a:pt x="319" y="805"/>
                    </a:lnTo>
                    <a:lnTo>
                      <a:pt x="367" y="790"/>
                    </a:lnTo>
                    <a:lnTo>
                      <a:pt x="416" y="770"/>
                    </a:lnTo>
                    <a:lnTo>
                      <a:pt x="467" y="748"/>
                    </a:lnTo>
                    <a:lnTo>
                      <a:pt x="520" y="722"/>
                    </a:lnTo>
                    <a:lnTo>
                      <a:pt x="572" y="692"/>
                    </a:lnTo>
                    <a:lnTo>
                      <a:pt x="625" y="660"/>
                    </a:lnTo>
                    <a:lnTo>
                      <a:pt x="677" y="6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9" name="Freeform 6"/>
              <p:cNvSpPr>
                <a:spLocks/>
              </p:cNvSpPr>
              <p:nvPr/>
            </p:nvSpPr>
            <p:spPr bwMode="auto">
              <a:xfrm>
                <a:off x="765" y="1882"/>
                <a:ext cx="1062" cy="831"/>
              </a:xfrm>
              <a:custGeom>
                <a:avLst/>
                <a:gdLst>
                  <a:gd name="T0" fmla="*/ 677 w 1062"/>
                  <a:gd name="T1" fmla="*/ 624 h 831"/>
                  <a:gd name="T2" fmla="*/ 778 w 1062"/>
                  <a:gd name="T3" fmla="*/ 549 h 831"/>
                  <a:gd name="T4" fmla="*/ 864 w 1062"/>
                  <a:gd name="T5" fmla="*/ 468 h 831"/>
                  <a:gd name="T6" fmla="*/ 937 w 1062"/>
                  <a:gd name="T7" fmla="*/ 388 h 831"/>
                  <a:gd name="T8" fmla="*/ 995 w 1062"/>
                  <a:gd name="T9" fmla="*/ 309 h 831"/>
                  <a:gd name="T10" fmla="*/ 1036 w 1062"/>
                  <a:gd name="T11" fmla="*/ 235 h 831"/>
                  <a:gd name="T12" fmla="*/ 1057 w 1062"/>
                  <a:gd name="T13" fmla="*/ 167 h 831"/>
                  <a:gd name="T14" fmla="*/ 1060 w 1062"/>
                  <a:gd name="T15" fmla="*/ 107 h 831"/>
                  <a:gd name="T16" fmla="*/ 1040 w 1062"/>
                  <a:gd name="T17" fmla="*/ 57 h 831"/>
                  <a:gd name="T18" fmla="*/ 1022 w 1062"/>
                  <a:gd name="T19" fmla="*/ 37 h 831"/>
                  <a:gd name="T20" fmla="*/ 974 w 1062"/>
                  <a:gd name="T21" fmla="*/ 11 h 831"/>
                  <a:gd name="T22" fmla="*/ 909 w 1062"/>
                  <a:gd name="T23" fmla="*/ 0 h 831"/>
                  <a:gd name="T24" fmla="*/ 830 w 1062"/>
                  <a:gd name="T25" fmla="*/ 7 h 831"/>
                  <a:gd name="T26" fmla="*/ 741 w 1062"/>
                  <a:gd name="T27" fmla="*/ 27 h 831"/>
                  <a:gd name="T28" fmla="*/ 645 w 1062"/>
                  <a:gd name="T29" fmla="*/ 61 h 831"/>
                  <a:gd name="T30" fmla="*/ 542 w 1062"/>
                  <a:gd name="T31" fmla="*/ 110 h 831"/>
                  <a:gd name="T32" fmla="*/ 437 w 1062"/>
                  <a:gd name="T33" fmla="*/ 172 h 831"/>
                  <a:gd name="T34" fmla="*/ 384 w 1062"/>
                  <a:gd name="T35" fmla="*/ 207 h 831"/>
                  <a:gd name="T36" fmla="*/ 284 w 1062"/>
                  <a:gd name="T37" fmla="*/ 283 h 831"/>
                  <a:gd name="T38" fmla="*/ 197 w 1062"/>
                  <a:gd name="T39" fmla="*/ 363 h 831"/>
                  <a:gd name="T40" fmla="*/ 123 w 1062"/>
                  <a:gd name="T41" fmla="*/ 444 h 831"/>
                  <a:gd name="T42" fmla="*/ 66 w 1062"/>
                  <a:gd name="T43" fmla="*/ 521 h 831"/>
                  <a:gd name="T44" fmla="*/ 26 w 1062"/>
                  <a:gd name="T45" fmla="*/ 597 h 831"/>
                  <a:gd name="T46" fmla="*/ 4 w 1062"/>
                  <a:gd name="T47" fmla="*/ 664 h 831"/>
                  <a:gd name="T48" fmla="*/ 1 w 1062"/>
                  <a:gd name="T49" fmla="*/ 725 h 831"/>
                  <a:gd name="T50" fmla="*/ 21 w 1062"/>
                  <a:gd name="T51" fmla="*/ 774 h 831"/>
                  <a:gd name="T52" fmla="*/ 38 w 1062"/>
                  <a:gd name="T53" fmla="*/ 794 h 831"/>
                  <a:gd name="T54" fmla="*/ 88 w 1062"/>
                  <a:gd name="T55" fmla="*/ 820 h 831"/>
                  <a:gd name="T56" fmla="*/ 152 w 1062"/>
                  <a:gd name="T57" fmla="*/ 831 h 831"/>
                  <a:gd name="T58" fmla="*/ 231 w 1062"/>
                  <a:gd name="T59" fmla="*/ 825 h 831"/>
                  <a:gd name="T60" fmla="*/ 319 w 1062"/>
                  <a:gd name="T61" fmla="*/ 805 h 831"/>
                  <a:gd name="T62" fmla="*/ 416 w 1062"/>
                  <a:gd name="T63" fmla="*/ 770 h 831"/>
                  <a:gd name="T64" fmla="*/ 520 w 1062"/>
                  <a:gd name="T65" fmla="*/ 722 h 831"/>
                  <a:gd name="T66" fmla="*/ 625 w 1062"/>
                  <a:gd name="T67" fmla="*/ 660 h 8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62"/>
                  <a:gd name="T103" fmla="*/ 0 h 831"/>
                  <a:gd name="T104" fmla="*/ 1062 w 1062"/>
                  <a:gd name="T105" fmla="*/ 831 h 8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62" h="831">
                    <a:moveTo>
                      <a:pt x="677" y="624"/>
                    </a:moveTo>
                    <a:lnTo>
                      <a:pt x="677" y="624"/>
                    </a:lnTo>
                    <a:lnTo>
                      <a:pt x="728" y="587"/>
                    </a:lnTo>
                    <a:lnTo>
                      <a:pt x="778" y="549"/>
                    </a:lnTo>
                    <a:lnTo>
                      <a:pt x="822" y="508"/>
                    </a:lnTo>
                    <a:lnTo>
                      <a:pt x="864" y="468"/>
                    </a:lnTo>
                    <a:lnTo>
                      <a:pt x="903" y="428"/>
                    </a:lnTo>
                    <a:lnTo>
                      <a:pt x="937" y="388"/>
                    </a:lnTo>
                    <a:lnTo>
                      <a:pt x="968" y="348"/>
                    </a:lnTo>
                    <a:lnTo>
                      <a:pt x="995" y="309"/>
                    </a:lnTo>
                    <a:lnTo>
                      <a:pt x="1017" y="272"/>
                    </a:lnTo>
                    <a:lnTo>
                      <a:pt x="1036" y="235"/>
                    </a:lnTo>
                    <a:lnTo>
                      <a:pt x="1049" y="200"/>
                    </a:lnTo>
                    <a:lnTo>
                      <a:pt x="1057" y="167"/>
                    </a:lnTo>
                    <a:lnTo>
                      <a:pt x="1062" y="135"/>
                    </a:lnTo>
                    <a:lnTo>
                      <a:pt x="1060" y="107"/>
                    </a:lnTo>
                    <a:lnTo>
                      <a:pt x="1053" y="81"/>
                    </a:lnTo>
                    <a:lnTo>
                      <a:pt x="1040" y="57"/>
                    </a:lnTo>
                    <a:lnTo>
                      <a:pt x="1022" y="37"/>
                    </a:lnTo>
                    <a:lnTo>
                      <a:pt x="1000" y="22"/>
                    </a:lnTo>
                    <a:lnTo>
                      <a:pt x="974" y="11"/>
                    </a:lnTo>
                    <a:lnTo>
                      <a:pt x="943" y="3"/>
                    </a:lnTo>
                    <a:lnTo>
                      <a:pt x="909" y="0"/>
                    </a:lnTo>
                    <a:lnTo>
                      <a:pt x="870" y="2"/>
                    </a:lnTo>
                    <a:lnTo>
                      <a:pt x="830" y="7"/>
                    </a:lnTo>
                    <a:lnTo>
                      <a:pt x="787" y="14"/>
                    </a:lnTo>
                    <a:lnTo>
                      <a:pt x="741" y="27"/>
                    </a:lnTo>
                    <a:lnTo>
                      <a:pt x="693" y="42"/>
                    </a:lnTo>
                    <a:lnTo>
                      <a:pt x="645" y="61"/>
                    </a:lnTo>
                    <a:lnTo>
                      <a:pt x="594" y="84"/>
                    </a:lnTo>
                    <a:lnTo>
                      <a:pt x="542" y="110"/>
                    </a:lnTo>
                    <a:lnTo>
                      <a:pt x="489" y="139"/>
                    </a:lnTo>
                    <a:lnTo>
                      <a:pt x="437" y="172"/>
                    </a:lnTo>
                    <a:lnTo>
                      <a:pt x="384" y="207"/>
                    </a:lnTo>
                    <a:lnTo>
                      <a:pt x="333" y="244"/>
                    </a:lnTo>
                    <a:lnTo>
                      <a:pt x="284" y="283"/>
                    </a:lnTo>
                    <a:lnTo>
                      <a:pt x="239" y="323"/>
                    </a:lnTo>
                    <a:lnTo>
                      <a:pt x="197" y="363"/>
                    </a:lnTo>
                    <a:lnTo>
                      <a:pt x="159" y="403"/>
                    </a:lnTo>
                    <a:lnTo>
                      <a:pt x="123" y="444"/>
                    </a:lnTo>
                    <a:lnTo>
                      <a:pt x="92" y="482"/>
                    </a:lnTo>
                    <a:lnTo>
                      <a:pt x="66" y="521"/>
                    </a:lnTo>
                    <a:lnTo>
                      <a:pt x="43" y="559"/>
                    </a:lnTo>
                    <a:lnTo>
                      <a:pt x="26" y="597"/>
                    </a:lnTo>
                    <a:lnTo>
                      <a:pt x="12" y="631"/>
                    </a:lnTo>
                    <a:lnTo>
                      <a:pt x="4" y="664"/>
                    </a:lnTo>
                    <a:lnTo>
                      <a:pt x="0" y="695"/>
                    </a:lnTo>
                    <a:lnTo>
                      <a:pt x="1" y="725"/>
                    </a:lnTo>
                    <a:lnTo>
                      <a:pt x="9" y="751"/>
                    </a:lnTo>
                    <a:lnTo>
                      <a:pt x="21" y="774"/>
                    </a:lnTo>
                    <a:lnTo>
                      <a:pt x="38" y="794"/>
                    </a:lnTo>
                    <a:lnTo>
                      <a:pt x="61" y="810"/>
                    </a:lnTo>
                    <a:lnTo>
                      <a:pt x="88" y="820"/>
                    </a:lnTo>
                    <a:lnTo>
                      <a:pt x="119" y="827"/>
                    </a:lnTo>
                    <a:lnTo>
                      <a:pt x="152" y="831"/>
                    </a:lnTo>
                    <a:lnTo>
                      <a:pt x="190" y="830"/>
                    </a:lnTo>
                    <a:lnTo>
                      <a:pt x="231" y="825"/>
                    </a:lnTo>
                    <a:lnTo>
                      <a:pt x="274" y="817"/>
                    </a:lnTo>
                    <a:lnTo>
                      <a:pt x="319" y="805"/>
                    </a:lnTo>
                    <a:lnTo>
                      <a:pt x="367" y="790"/>
                    </a:lnTo>
                    <a:lnTo>
                      <a:pt x="416" y="770"/>
                    </a:lnTo>
                    <a:lnTo>
                      <a:pt x="467" y="748"/>
                    </a:lnTo>
                    <a:lnTo>
                      <a:pt x="520" y="722"/>
                    </a:lnTo>
                    <a:lnTo>
                      <a:pt x="572" y="692"/>
                    </a:lnTo>
                    <a:lnTo>
                      <a:pt x="625" y="660"/>
                    </a:lnTo>
                    <a:lnTo>
                      <a:pt x="677" y="624"/>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0850" name="Freeform 7"/>
              <p:cNvSpPr>
                <a:spLocks/>
              </p:cNvSpPr>
              <p:nvPr/>
            </p:nvSpPr>
            <p:spPr bwMode="auto">
              <a:xfrm>
                <a:off x="1030" y="1680"/>
                <a:ext cx="510" cy="1248"/>
              </a:xfrm>
              <a:custGeom>
                <a:avLst/>
                <a:gdLst>
                  <a:gd name="T0" fmla="*/ 508 w 510"/>
                  <a:gd name="T1" fmla="*/ 561 h 1248"/>
                  <a:gd name="T2" fmla="*/ 499 w 510"/>
                  <a:gd name="T3" fmla="*/ 439 h 1248"/>
                  <a:gd name="T4" fmla="*/ 479 w 510"/>
                  <a:gd name="T5" fmla="*/ 326 h 1248"/>
                  <a:gd name="T6" fmla="*/ 451 w 510"/>
                  <a:gd name="T7" fmla="*/ 227 h 1248"/>
                  <a:gd name="T8" fmla="*/ 417 w 510"/>
                  <a:gd name="T9" fmla="*/ 142 h 1248"/>
                  <a:gd name="T10" fmla="*/ 377 w 510"/>
                  <a:gd name="T11" fmla="*/ 76 h 1248"/>
                  <a:gd name="T12" fmla="*/ 331 w 510"/>
                  <a:gd name="T13" fmla="*/ 28 h 1248"/>
                  <a:gd name="T14" fmla="*/ 281 w 510"/>
                  <a:gd name="T15" fmla="*/ 3 h 1248"/>
                  <a:gd name="T16" fmla="*/ 229 w 510"/>
                  <a:gd name="T17" fmla="*/ 3 h 1248"/>
                  <a:gd name="T18" fmla="*/ 179 w 510"/>
                  <a:gd name="T19" fmla="*/ 28 h 1248"/>
                  <a:gd name="T20" fmla="*/ 133 w 510"/>
                  <a:gd name="T21" fmla="*/ 76 h 1248"/>
                  <a:gd name="T22" fmla="*/ 93 w 510"/>
                  <a:gd name="T23" fmla="*/ 142 h 1248"/>
                  <a:gd name="T24" fmla="*/ 59 w 510"/>
                  <a:gd name="T25" fmla="*/ 227 h 1248"/>
                  <a:gd name="T26" fmla="*/ 31 w 510"/>
                  <a:gd name="T27" fmla="*/ 326 h 1248"/>
                  <a:gd name="T28" fmla="*/ 11 w 510"/>
                  <a:gd name="T29" fmla="*/ 439 h 1248"/>
                  <a:gd name="T30" fmla="*/ 2 w 510"/>
                  <a:gd name="T31" fmla="*/ 561 h 1248"/>
                  <a:gd name="T32" fmla="*/ 2 w 510"/>
                  <a:gd name="T33" fmla="*/ 687 h 1248"/>
                  <a:gd name="T34" fmla="*/ 11 w 510"/>
                  <a:gd name="T35" fmla="*/ 809 h 1248"/>
                  <a:gd name="T36" fmla="*/ 31 w 510"/>
                  <a:gd name="T37" fmla="*/ 921 h 1248"/>
                  <a:gd name="T38" fmla="*/ 59 w 510"/>
                  <a:gd name="T39" fmla="*/ 1021 h 1248"/>
                  <a:gd name="T40" fmla="*/ 93 w 510"/>
                  <a:gd name="T41" fmla="*/ 1104 h 1248"/>
                  <a:gd name="T42" fmla="*/ 133 w 510"/>
                  <a:gd name="T43" fmla="*/ 1172 h 1248"/>
                  <a:gd name="T44" fmla="*/ 179 w 510"/>
                  <a:gd name="T45" fmla="*/ 1220 h 1248"/>
                  <a:gd name="T46" fmla="*/ 229 w 510"/>
                  <a:gd name="T47" fmla="*/ 1245 h 1248"/>
                  <a:gd name="T48" fmla="*/ 281 w 510"/>
                  <a:gd name="T49" fmla="*/ 1245 h 1248"/>
                  <a:gd name="T50" fmla="*/ 331 w 510"/>
                  <a:gd name="T51" fmla="*/ 1220 h 1248"/>
                  <a:gd name="T52" fmla="*/ 377 w 510"/>
                  <a:gd name="T53" fmla="*/ 1172 h 1248"/>
                  <a:gd name="T54" fmla="*/ 417 w 510"/>
                  <a:gd name="T55" fmla="*/ 1104 h 1248"/>
                  <a:gd name="T56" fmla="*/ 451 w 510"/>
                  <a:gd name="T57" fmla="*/ 1021 h 1248"/>
                  <a:gd name="T58" fmla="*/ 479 w 510"/>
                  <a:gd name="T59" fmla="*/ 921 h 1248"/>
                  <a:gd name="T60" fmla="*/ 499 w 510"/>
                  <a:gd name="T61" fmla="*/ 809 h 1248"/>
                  <a:gd name="T62" fmla="*/ 508 w 510"/>
                  <a:gd name="T63" fmla="*/ 687 h 1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0"/>
                  <a:gd name="T97" fmla="*/ 0 h 1248"/>
                  <a:gd name="T98" fmla="*/ 510 w 510"/>
                  <a:gd name="T99" fmla="*/ 1248 h 1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0" h="1248">
                    <a:moveTo>
                      <a:pt x="510" y="624"/>
                    </a:moveTo>
                    <a:lnTo>
                      <a:pt x="508" y="561"/>
                    </a:lnTo>
                    <a:lnTo>
                      <a:pt x="505" y="499"/>
                    </a:lnTo>
                    <a:lnTo>
                      <a:pt x="499" y="439"/>
                    </a:lnTo>
                    <a:lnTo>
                      <a:pt x="490" y="382"/>
                    </a:lnTo>
                    <a:lnTo>
                      <a:pt x="479" y="326"/>
                    </a:lnTo>
                    <a:lnTo>
                      <a:pt x="466" y="275"/>
                    </a:lnTo>
                    <a:lnTo>
                      <a:pt x="451" y="227"/>
                    </a:lnTo>
                    <a:lnTo>
                      <a:pt x="436" y="182"/>
                    </a:lnTo>
                    <a:lnTo>
                      <a:pt x="417" y="142"/>
                    </a:lnTo>
                    <a:lnTo>
                      <a:pt x="397" y="107"/>
                    </a:lnTo>
                    <a:lnTo>
                      <a:pt x="377" y="76"/>
                    </a:lnTo>
                    <a:lnTo>
                      <a:pt x="354" y="49"/>
                    </a:lnTo>
                    <a:lnTo>
                      <a:pt x="331" y="28"/>
                    </a:lnTo>
                    <a:lnTo>
                      <a:pt x="306" y="12"/>
                    </a:lnTo>
                    <a:lnTo>
                      <a:pt x="281" y="3"/>
                    </a:lnTo>
                    <a:lnTo>
                      <a:pt x="255" y="0"/>
                    </a:lnTo>
                    <a:lnTo>
                      <a:pt x="229" y="3"/>
                    </a:lnTo>
                    <a:lnTo>
                      <a:pt x="204" y="12"/>
                    </a:lnTo>
                    <a:lnTo>
                      <a:pt x="179" y="28"/>
                    </a:lnTo>
                    <a:lnTo>
                      <a:pt x="156" y="49"/>
                    </a:lnTo>
                    <a:lnTo>
                      <a:pt x="133" y="76"/>
                    </a:lnTo>
                    <a:lnTo>
                      <a:pt x="113" y="107"/>
                    </a:lnTo>
                    <a:lnTo>
                      <a:pt x="93" y="142"/>
                    </a:lnTo>
                    <a:lnTo>
                      <a:pt x="74" y="182"/>
                    </a:lnTo>
                    <a:lnTo>
                      <a:pt x="59" y="227"/>
                    </a:lnTo>
                    <a:lnTo>
                      <a:pt x="43" y="275"/>
                    </a:lnTo>
                    <a:lnTo>
                      <a:pt x="31" y="326"/>
                    </a:lnTo>
                    <a:lnTo>
                      <a:pt x="20" y="382"/>
                    </a:lnTo>
                    <a:lnTo>
                      <a:pt x="11" y="439"/>
                    </a:lnTo>
                    <a:lnTo>
                      <a:pt x="5" y="499"/>
                    </a:lnTo>
                    <a:lnTo>
                      <a:pt x="2" y="561"/>
                    </a:lnTo>
                    <a:lnTo>
                      <a:pt x="0" y="624"/>
                    </a:lnTo>
                    <a:lnTo>
                      <a:pt x="2" y="687"/>
                    </a:lnTo>
                    <a:lnTo>
                      <a:pt x="5" y="749"/>
                    </a:lnTo>
                    <a:lnTo>
                      <a:pt x="11" y="809"/>
                    </a:lnTo>
                    <a:lnTo>
                      <a:pt x="20" y="866"/>
                    </a:lnTo>
                    <a:lnTo>
                      <a:pt x="31" y="921"/>
                    </a:lnTo>
                    <a:lnTo>
                      <a:pt x="43" y="972"/>
                    </a:lnTo>
                    <a:lnTo>
                      <a:pt x="59" y="1021"/>
                    </a:lnTo>
                    <a:lnTo>
                      <a:pt x="74" y="1064"/>
                    </a:lnTo>
                    <a:lnTo>
                      <a:pt x="93" y="1104"/>
                    </a:lnTo>
                    <a:lnTo>
                      <a:pt x="113" y="1141"/>
                    </a:lnTo>
                    <a:lnTo>
                      <a:pt x="133" y="1172"/>
                    </a:lnTo>
                    <a:lnTo>
                      <a:pt x="156" y="1199"/>
                    </a:lnTo>
                    <a:lnTo>
                      <a:pt x="179" y="1220"/>
                    </a:lnTo>
                    <a:lnTo>
                      <a:pt x="204" y="1236"/>
                    </a:lnTo>
                    <a:lnTo>
                      <a:pt x="229" y="1245"/>
                    </a:lnTo>
                    <a:lnTo>
                      <a:pt x="255" y="1248"/>
                    </a:lnTo>
                    <a:lnTo>
                      <a:pt x="281" y="1245"/>
                    </a:lnTo>
                    <a:lnTo>
                      <a:pt x="306" y="1236"/>
                    </a:lnTo>
                    <a:lnTo>
                      <a:pt x="331" y="1220"/>
                    </a:lnTo>
                    <a:lnTo>
                      <a:pt x="354" y="1199"/>
                    </a:lnTo>
                    <a:lnTo>
                      <a:pt x="377" y="1172"/>
                    </a:lnTo>
                    <a:lnTo>
                      <a:pt x="397" y="1141"/>
                    </a:lnTo>
                    <a:lnTo>
                      <a:pt x="417" y="1104"/>
                    </a:lnTo>
                    <a:lnTo>
                      <a:pt x="436" y="1064"/>
                    </a:lnTo>
                    <a:lnTo>
                      <a:pt x="451" y="1021"/>
                    </a:lnTo>
                    <a:lnTo>
                      <a:pt x="466" y="972"/>
                    </a:lnTo>
                    <a:lnTo>
                      <a:pt x="479" y="921"/>
                    </a:lnTo>
                    <a:lnTo>
                      <a:pt x="490" y="866"/>
                    </a:lnTo>
                    <a:lnTo>
                      <a:pt x="499" y="809"/>
                    </a:lnTo>
                    <a:lnTo>
                      <a:pt x="505" y="749"/>
                    </a:lnTo>
                    <a:lnTo>
                      <a:pt x="508" y="687"/>
                    </a:lnTo>
                    <a:lnTo>
                      <a:pt x="510" y="6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51" name="Freeform 8"/>
              <p:cNvSpPr>
                <a:spLocks/>
              </p:cNvSpPr>
              <p:nvPr/>
            </p:nvSpPr>
            <p:spPr bwMode="auto">
              <a:xfrm>
                <a:off x="1030" y="1680"/>
                <a:ext cx="510" cy="1248"/>
              </a:xfrm>
              <a:custGeom>
                <a:avLst/>
                <a:gdLst>
                  <a:gd name="T0" fmla="*/ 510 w 510"/>
                  <a:gd name="T1" fmla="*/ 624 h 1248"/>
                  <a:gd name="T2" fmla="*/ 505 w 510"/>
                  <a:gd name="T3" fmla="*/ 499 h 1248"/>
                  <a:gd name="T4" fmla="*/ 490 w 510"/>
                  <a:gd name="T5" fmla="*/ 382 h 1248"/>
                  <a:gd name="T6" fmla="*/ 466 w 510"/>
                  <a:gd name="T7" fmla="*/ 275 h 1248"/>
                  <a:gd name="T8" fmla="*/ 436 w 510"/>
                  <a:gd name="T9" fmla="*/ 182 h 1248"/>
                  <a:gd name="T10" fmla="*/ 397 w 510"/>
                  <a:gd name="T11" fmla="*/ 107 h 1248"/>
                  <a:gd name="T12" fmla="*/ 354 w 510"/>
                  <a:gd name="T13" fmla="*/ 49 h 1248"/>
                  <a:gd name="T14" fmla="*/ 306 w 510"/>
                  <a:gd name="T15" fmla="*/ 12 h 1248"/>
                  <a:gd name="T16" fmla="*/ 255 w 510"/>
                  <a:gd name="T17" fmla="*/ 0 h 1248"/>
                  <a:gd name="T18" fmla="*/ 229 w 510"/>
                  <a:gd name="T19" fmla="*/ 3 h 1248"/>
                  <a:gd name="T20" fmla="*/ 179 w 510"/>
                  <a:gd name="T21" fmla="*/ 28 h 1248"/>
                  <a:gd name="T22" fmla="*/ 133 w 510"/>
                  <a:gd name="T23" fmla="*/ 76 h 1248"/>
                  <a:gd name="T24" fmla="*/ 93 w 510"/>
                  <a:gd name="T25" fmla="*/ 142 h 1248"/>
                  <a:gd name="T26" fmla="*/ 59 w 510"/>
                  <a:gd name="T27" fmla="*/ 227 h 1248"/>
                  <a:gd name="T28" fmla="*/ 31 w 510"/>
                  <a:gd name="T29" fmla="*/ 326 h 1248"/>
                  <a:gd name="T30" fmla="*/ 11 w 510"/>
                  <a:gd name="T31" fmla="*/ 439 h 1248"/>
                  <a:gd name="T32" fmla="*/ 2 w 510"/>
                  <a:gd name="T33" fmla="*/ 561 h 1248"/>
                  <a:gd name="T34" fmla="*/ 0 w 510"/>
                  <a:gd name="T35" fmla="*/ 624 h 1248"/>
                  <a:gd name="T36" fmla="*/ 5 w 510"/>
                  <a:gd name="T37" fmla="*/ 749 h 1248"/>
                  <a:gd name="T38" fmla="*/ 20 w 510"/>
                  <a:gd name="T39" fmla="*/ 866 h 1248"/>
                  <a:gd name="T40" fmla="*/ 43 w 510"/>
                  <a:gd name="T41" fmla="*/ 972 h 1248"/>
                  <a:gd name="T42" fmla="*/ 74 w 510"/>
                  <a:gd name="T43" fmla="*/ 1064 h 1248"/>
                  <a:gd name="T44" fmla="*/ 113 w 510"/>
                  <a:gd name="T45" fmla="*/ 1141 h 1248"/>
                  <a:gd name="T46" fmla="*/ 156 w 510"/>
                  <a:gd name="T47" fmla="*/ 1199 h 1248"/>
                  <a:gd name="T48" fmla="*/ 204 w 510"/>
                  <a:gd name="T49" fmla="*/ 1236 h 1248"/>
                  <a:gd name="T50" fmla="*/ 255 w 510"/>
                  <a:gd name="T51" fmla="*/ 1248 h 1248"/>
                  <a:gd name="T52" fmla="*/ 281 w 510"/>
                  <a:gd name="T53" fmla="*/ 1245 h 1248"/>
                  <a:gd name="T54" fmla="*/ 331 w 510"/>
                  <a:gd name="T55" fmla="*/ 1220 h 1248"/>
                  <a:gd name="T56" fmla="*/ 377 w 510"/>
                  <a:gd name="T57" fmla="*/ 1172 h 1248"/>
                  <a:gd name="T58" fmla="*/ 417 w 510"/>
                  <a:gd name="T59" fmla="*/ 1104 h 1248"/>
                  <a:gd name="T60" fmla="*/ 451 w 510"/>
                  <a:gd name="T61" fmla="*/ 1021 h 1248"/>
                  <a:gd name="T62" fmla="*/ 479 w 510"/>
                  <a:gd name="T63" fmla="*/ 921 h 1248"/>
                  <a:gd name="T64" fmla="*/ 499 w 510"/>
                  <a:gd name="T65" fmla="*/ 809 h 1248"/>
                  <a:gd name="T66" fmla="*/ 508 w 510"/>
                  <a:gd name="T67" fmla="*/ 687 h 12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0"/>
                  <a:gd name="T103" fmla="*/ 0 h 1248"/>
                  <a:gd name="T104" fmla="*/ 510 w 510"/>
                  <a:gd name="T105" fmla="*/ 1248 h 12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0" h="1248">
                    <a:moveTo>
                      <a:pt x="510" y="624"/>
                    </a:moveTo>
                    <a:lnTo>
                      <a:pt x="510" y="624"/>
                    </a:lnTo>
                    <a:lnTo>
                      <a:pt x="508" y="561"/>
                    </a:lnTo>
                    <a:lnTo>
                      <a:pt x="505" y="499"/>
                    </a:lnTo>
                    <a:lnTo>
                      <a:pt x="499" y="439"/>
                    </a:lnTo>
                    <a:lnTo>
                      <a:pt x="490" y="382"/>
                    </a:lnTo>
                    <a:lnTo>
                      <a:pt x="479" y="326"/>
                    </a:lnTo>
                    <a:lnTo>
                      <a:pt x="466" y="275"/>
                    </a:lnTo>
                    <a:lnTo>
                      <a:pt x="451" y="227"/>
                    </a:lnTo>
                    <a:lnTo>
                      <a:pt x="436" y="182"/>
                    </a:lnTo>
                    <a:lnTo>
                      <a:pt x="417" y="142"/>
                    </a:lnTo>
                    <a:lnTo>
                      <a:pt x="397" y="107"/>
                    </a:lnTo>
                    <a:lnTo>
                      <a:pt x="377" y="76"/>
                    </a:lnTo>
                    <a:lnTo>
                      <a:pt x="354" y="49"/>
                    </a:lnTo>
                    <a:lnTo>
                      <a:pt x="331" y="28"/>
                    </a:lnTo>
                    <a:lnTo>
                      <a:pt x="306" y="12"/>
                    </a:lnTo>
                    <a:lnTo>
                      <a:pt x="281" y="3"/>
                    </a:lnTo>
                    <a:lnTo>
                      <a:pt x="255" y="0"/>
                    </a:lnTo>
                    <a:lnTo>
                      <a:pt x="229" y="3"/>
                    </a:lnTo>
                    <a:lnTo>
                      <a:pt x="204" y="12"/>
                    </a:lnTo>
                    <a:lnTo>
                      <a:pt x="179" y="28"/>
                    </a:lnTo>
                    <a:lnTo>
                      <a:pt x="156" y="49"/>
                    </a:lnTo>
                    <a:lnTo>
                      <a:pt x="133" y="76"/>
                    </a:lnTo>
                    <a:lnTo>
                      <a:pt x="113" y="107"/>
                    </a:lnTo>
                    <a:lnTo>
                      <a:pt x="93" y="142"/>
                    </a:lnTo>
                    <a:lnTo>
                      <a:pt x="74" y="182"/>
                    </a:lnTo>
                    <a:lnTo>
                      <a:pt x="59" y="227"/>
                    </a:lnTo>
                    <a:lnTo>
                      <a:pt x="43" y="275"/>
                    </a:lnTo>
                    <a:lnTo>
                      <a:pt x="31" y="326"/>
                    </a:lnTo>
                    <a:lnTo>
                      <a:pt x="20" y="382"/>
                    </a:lnTo>
                    <a:lnTo>
                      <a:pt x="11" y="439"/>
                    </a:lnTo>
                    <a:lnTo>
                      <a:pt x="5" y="499"/>
                    </a:lnTo>
                    <a:lnTo>
                      <a:pt x="2" y="561"/>
                    </a:lnTo>
                    <a:lnTo>
                      <a:pt x="0" y="624"/>
                    </a:lnTo>
                    <a:lnTo>
                      <a:pt x="2" y="687"/>
                    </a:lnTo>
                    <a:lnTo>
                      <a:pt x="5" y="749"/>
                    </a:lnTo>
                    <a:lnTo>
                      <a:pt x="11" y="809"/>
                    </a:lnTo>
                    <a:lnTo>
                      <a:pt x="20" y="866"/>
                    </a:lnTo>
                    <a:lnTo>
                      <a:pt x="31" y="921"/>
                    </a:lnTo>
                    <a:lnTo>
                      <a:pt x="43" y="972"/>
                    </a:lnTo>
                    <a:lnTo>
                      <a:pt x="59" y="1021"/>
                    </a:lnTo>
                    <a:lnTo>
                      <a:pt x="74" y="1064"/>
                    </a:lnTo>
                    <a:lnTo>
                      <a:pt x="93" y="1104"/>
                    </a:lnTo>
                    <a:lnTo>
                      <a:pt x="113" y="1141"/>
                    </a:lnTo>
                    <a:lnTo>
                      <a:pt x="133" y="1172"/>
                    </a:lnTo>
                    <a:lnTo>
                      <a:pt x="156" y="1199"/>
                    </a:lnTo>
                    <a:lnTo>
                      <a:pt x="179" y="1220"/>
                    </a:lnTo>
                    <a:lnTo>
                      <a:pt x="204" y="1236"/>
                    </a:lnTo>
                    <a:lnTo>
                      <a:pt x="229" y="1245"/>
                    </a:lnTo>
                    <a:lnTo>
                      <a:pt x="255" y="1248"/>
                    </a:lnTo>
                    <a:lnTo>
                      <a:pt x="281" y="1245"/>
                    </a:lnTo>
                    <a:lnTo>
                      <a:pt x="306" y="1236"/>
                    </a:lnTo>
                    <a:lnTo>
                      <a:pt x="331" y="1220"/>
                    </a:lnTo>
                    <a:lnTo>
                      <a:pt x="354" y="1199"/>
                    </a:lnTo>
                    <a:lnTo>
                      <a:pt x="377" y="1172"/>
                    </a:lnTo>
                    <a:lnTo>
                      <a:pt x="397" y="1141"/>
                    </a:lnTo>
                    <a:lnTo>
                      <a:pt x="417" y="1104"/>
                    </a:lnTo>
                    <a:lnTo>
                      <a:pt x="436" y="1064"/>
                    </a:lnTo>
                    <a:lnTo>
                      <a:pt x="451" y="1021"/>
                    </a:lnTo>
                    <a:lnTo>
                      <a:pt x="466" y="972"/>
                    </a:lnTo>
                    <a:lnTo>
                      <a:pt x="479" y="921"/>
                    </a:lnTo>
                    <a:lnTo>
                      <a:pt x="490" y="866"/>
                    </a:lnTo>
                    <a:lnTo>
                      <a:pt x="499" y="809"/>
                    </a:lnTo>
                    <a:lnTo>
                      <a:pt x="505" y="749"/>
                    </a:lnTo>
                    <a:lnTo>
                      <a:pt x="508" y="687"/>
                    </a:lnTo>
                    <a:lnTo>
                      <a:pt x="510" y="624"/>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0852" name="Freeform 9"/>
              <p:cNvSpPr>
                <a:spLocks/>
              </p:cNvSpPr>
              <p:nvPr/>
            </p:nvSpPr>
            <p:spPr bwMode="auto">
              <a:xfrm>
                <a:off x="732" y="1882"/>
                <a:ext cx="1062" cy="831"/>
              </a:xfrm>
              <a:custGeom>
                <a:avLst/>
                <a:gdLst>
                  <a:gd name="T0" fmla="*/ 334 w 1062"/>
                  <a:gd name="T1" fmla="*/ 587 h 831"/>
                  <a:gd name="T2" fmla="*/ 240 w 1062"/>
                  <a:gd name="T3" fmla="*/ 508 h 831"/>
                  <a:gd name="T4" fmla="*/ 159 w 1062"/>
                  <a:gd name="T5" fmla="*/ 428 h 831"/>
                  <a:gd name="T6" fmla="*/ 93 w 1062"/>
                  <a:gd name="T7" fmla="*/ 348 h 831"/>
                  <a:gd name="T8" fmla="*/ 43 w 1062"/>
                  <a:gd name="T9" fmla="*/ 272 h 831"/>
                  <a:gd name="T10" fmla="*/ 13 w 1062"/>
                  <a:gd name="T11" fmla="*/ 200 h 831"/>
                  <a:gd name="T12" fmla="*/ 0 w 1062"/>
                  <a:gd name="T13" fmla="*/ 135 h 831"/>
                  <a:gd name="T14" fmla="*/ 8 w 1062"/>
                  <a:gd name="T15" fmla="*/ 81 h 831"/>
                  <a:gd name="T16" fmla="*/ 39 w 1062"/>
                  <a:gd name="T17" fmla="*/ 37 h 831"/>
                  <a:gd name="T18" fmla="*/ 87 w 1062"/>
                  <a:gd name="T19" fmla="*/ 11 h 831"/>
                  <a:gd name="T20" fmla="*/ 153 w 1062"/>
                  <a:gd name="T21" fmla="*/ 0 h 831"/>
                  <a:gd name="T22" fmla="*/ 230 w 1062"/>
                  <a:gd name="T23" fmla="*/ 7 h 831"/>
                  <a:gd name="T24" fmla="*/ 320 w 1062"/>
                  <a:gd name="T25" fmla="*/ 27 h 831"/>
                  <a:gd name="T26" fmla="*/ 417 w 1062"/>
                  <a:gd name="T27" fmla="*/ 61 h 831"/>
                  <a:gd name="T28" fmla="*/ 520 w 1062"/>
                  <a:gd name="T29" fmla="*/ 110 h 831"/>
                  <a:gd name="T30" fmla="*/ 625 w 1062"/>
                  <a:gd name="T31" fmla="*/ 172 h 831"/>
                  <a:gd name="T32" fmla="*/ 729 w 1062"/>
                  <a:gd name="T33" fmla="*/ 244 h 831"/>
                  <a:gd name="T34" fmla="*/ 823 w 1062"/>
                  <a:gd name="T35" fmla="*/ 323 h 831"/>
                  <a:gd name="T36" fmla="*/ 903 w 1062"/>
                  <a:gd name="T37" fmla="*/ 403 h 831"/>
                  <a:gd name="T38" fmla="*/ 968 w 1062"/>
                  <a:gd name="T39" fmla="*/ 482 h 831"/>
                  <a:gd name="T40" fmla="*/ 1018 w 1062"/>
                  <a:gd name="T41" fmla="*/ 559 h 831"/>
                  <a:gd name="T42" fmla="*/ 1050 w 1062"/>
                  <a:gd name="T43" fmla="*/ 631 h 831"/>
                  <a:gd name="T44" fmla="*/ 1062 w 1062"/>
                  <a:gd name="T45" fmla="*/ 695 h 831"/>
                  <a:gd name="T46" fmla="*/ 1053 w 1062"/>
                  <a:gd name="T47" fmla="*/ 751 h 831"/>
                  <a:gd name="T48" fmla="*/ 1022 w 1062"/>
                  <a:gd name="T49" fmla="*/ 794 h 831"/>
                  <a:gd name="T50" fmla="*/ 974 w 1062"/>
                  <a:gd name="T51" fmla="*/ 820 h 831"/>
                  <a:gd name="T52" fmla="*/ 910 w 1062"/>
                  <a:gd name="T53" fmla="*/ 831 h 831"/>
                  <a:gd name="T54" fmla="*/ 831 w 1062"/>
                  <a:gd name="T55" fmla="*/ 825 h 831"/>
                  <a:gd name="T56" fmla="*/ 741 w 1062"/>
                  <a:gd name="T57" fmla="*/ 805 h 831"/>
                  <a:gd name="T58" fmla="*/ 646 w 1062"/>
                  <a:gd name="T59" fmla="*/ 770 h 831"/>
                  <a:gd name="T60" fmla="*/ 542 w 1062"/>
                  <a:gd name="T61" fmla="*/ 722 h 831"/>
                  <a:gd name="T62" fmla="*/ 437 w 1062"/>
                  <a:gd name="T63" fmla="*/ 660 h 8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2"/>
                  <a:gd name="T97" fmla="*/ 0 h 831"/>
                  <a:gd name="T98" fmla="*/ 1062 w 1062"/>
                  <a:gd name="T99" fmla="*/ 831 h 8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2" h="831">
                    <a:moveTo>
                      <a:pt x="385" y="624"/>
                    </a:moveTo>
                    <a:lnTo>
                      <a:pt x="334" y="587"/>
                    </a:lnTo>
                    <a:lnTo>
                      <a:pt x="284" y="549"/>
                    </a:lnTo>
                    <a:lnTo>
                      <a:pt x="240" y="508"/>
                    </a:lnTo>
                    <a:lnTo>
                      <a:pt x="198" y="468"/>
                    </a:lnTo>
                    <a:lnTo>
                      <a:pt x="159" y="428"/>
                    </a:lnTo>
                    <a:lnTo>
                      <a:pt x="124" y="388"/>
                    </a:lnTo>
                    <a:lnTo>
                      <a:pt x="93" y="348"/>
                    </a:lnTo>
                    <a:lnTo>
                      <a:pt x="67" y="309"/>
                    </a:lnTo>
                    <a:lnTo>
                      <a:pt x="43" y="272"/>
                    </a:lnTo>
                    <a:lnTo>
                      <a:pt x="26" y="235"/>
                    </a:lnTo>
                    <a:lnTo>
                      <a:pt x="13" y="200"/>
                    </a:lnTo>
                    <a:lnTo>
                      <a:pt x="3" y="167"/>
                    </a:lnTo>
                    <a:lnTo>
                      <a:pt x="0" y="135"/>
                    </a:lnTo>
                    <a:lnTo>
                      <a:pt x="2" y="107"/>
                    </a:lnTo>
                    <a:lnTo>
                      <a:pt x="8" y="81"/>
                    </a:lnTo>
                    <a:lnTo>
                      <a:pt x="20" y="57"/>
                    </a:lnTo>
                    <a:lnTo>
                      <a:pt x="39" y="37"/>
                    </a:lnTo>
                    <a:lnTo>
                      <a:pt x="60" y="22"/>
                    </a:lnTo>
                    <a:lnTo>
                      <a:pt x="87" y="11"/>
                    </a:lnTo>
                    <a:lnTo>
                      <a:pt x="118" y="3"/>
                    </a:lnTo>
                    <a:lnTo>
                      <a:pt x="153" y="0"/>
                    </a:lnTo>
                    <a:lnTo>
                      <a:pt x="190" y="2"/>
                    </a:lnTo>
                    <a:lnTo>
                      <a:pt x="230" y="7"/>
                    </a:lnTo>
                    <a:lnTo>
                      <a:pt x="275" y="14"/>
                    </a:lnTo>
                    <a:lnTo>
                      <a:pt x="320" y="27"/>
                    </a:lnTo>
                    <a:lnTo>
                      <a:pt x="368" y="42"/>
                    </a:lnTo>
                    <a:lnTo>
                      <a:pt x="417" y="61"/>
                    </a:lnTo>
                    <a:lnTo>
                      <a:pt x="468" y="84"/>
                    </a:lnTo>
                    <a:lnTo>
                      <a:pt x="520" y="110"/>
                    </a:lnTo>
                    <a:lnTo>
                      <a:pt x="573" y="139"/>
                    </a:lnTo>
                    <a:lnTo>
                      <a:pt x="625" y="172"/>
                    </a:lnTo>
                    <a:lnTo>
                      <a:pt x="678" y="207"/>
                    </a:lnTo>
                    <a:lnTo>
                      <a:pt x="729" y="244"/>
                    </a:lnTo>
                    <a:lnTo>
                      <a:pt x="778" y="283"/>
                    </a:lnTo>
                    <a:lnTo>
                      <a:pt x="823" y="323"/>
                    </a:lnTo>
                    <a:lnTo>
                      <a:pt x="865" y="363"/>
                    </a:lnTo>
                    <a:lnTo>
                      <a:pt x="903" y="403"/>
                    </a:lnTo>
                    <a:lnTo>
                      <a:pt x="937" y="444"/>
                    </a:lnTo>
                    <a:lnTo>
                      <a:pt x="968" y="482"/>
                    </a:lnTo>
                    <a:lnTo>
                      <a:pt x="996" y="521"/>
                    </a:lnTo>
                    <a:lnTo>
                      <a:pt x="1018" y="559"/>
                    </a:lnTo>
                    <a:lnTo>
                      <a:pt x="1036" y="597"/>
                    </a:lnTo>
                    <a:lnTo>
                      <a:pt x="1050" y="631"/>
                    </a:lnTo>
                    <a:lnTo>
                      <a:pt x="1058" y="664"/>
                    </a:lnTo>
                    <a:lnTo>
                      <a:pt x="1062" y="695"/>
                    </a:lnTo>
                    <a:lnTo>
                      <a:pt x="1061" y="725"/>
                    </a:lnTo>
                    <a:lnTo>
                      <a:pt x="1053" y="751"/>
                    </a:lnTo>
                    <a:lnTo>
                      <a:pt x="1041" y="774"/>
                    </a:lnTo>
                    <a:lnTo>
                      <a:pt x="1022" y="794"/>
                    </a:lnTo>
                    <a:lnTo>
                      <a:pt x="1001" y="810"/>
                    </a:lnTo>
                    <a:lnTo>
                      <a:pt x="974" y="820"/>
                    </a:lnTo>
                    <a:lnTo>
                      <a:pt x="943" y="827"/>
                    </a:lnTo>
                    <a:lnTo>
                      <a:pt x="910" y="831"/>
                    </a:lnTo>
                    <a:lnTo>
                      <a:pt x="871" y="830"/>
                    </a:lnTo>
                    <a:lnTo>
                      <a:pt x="831" y="825"/>
                    </a:lnTo>
                    <a:lnTo>
                      <a:pt x="788" y="817"/>
                    </a:lnTo>
                    <a:lnTo>
                      <a:pt x="741" y="805"/>
                    </a:lnTo>
                    <a:lnTo>
                      <a:pt x="693" y="790"/>
                    </a:lnTo>
                    <a:lnTo>
                      <a:pt x="646" y="770"/>
                    </a:lnTo>
                    <a:lnTo>
                      <a:pt x="595" y="748"/>
                    </a:lnTo>
                    <a:lnTo>
                      <a:pt x="542" y="722"/>
                    </a:lnTo>
                    <a:lnTo>
                      <a:pt x="490" y="692"/>
                    </a:lnTo>
                    <a:lnTo>
                      <a:pt x="437" y="660"/>
                    </a:lnTo>
                    <a:lnTo>
                      <a:pt x="385" y="6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53" name="Freeform 10"/>
              <p:cNvSpPr>
                <a:spLocks/>
              </p:cNvSpPr>
              <p:nvPr/>
            </p:nvSpPr>
            <p:spPr bwMode="auto">
              <a:xfrm>
                <a:off x="732" y="1882"/>
                <a:ext cx="1062" cy="831"/>
              </a:xfrm>
              <a:custGeom>
                <a:avLst/>
                <a:gdLst>
                  <a:gd name="T0" fmla="*/ 385 w 1062"/>
                  <a:gd name="T1" fmla="*/ 624 h 831"/>
                  <a:gd name="T2" fmla="*/ 284 w 1062"/>
                  <a:gd name="T3" fmla="*/ 549 h 831"/>
                  <a:gd name="T4" fmla="*/ 198 w 1062"/>
                  <a:gd name="T5" fmla="*/ 468 h 831"/>
                  <a:gd name="T6" fmla="*/ 124 w 1062"/>
                  <a:gd name="T7" fmla="*/ 388 h 831"/>
                  <a:gd name="T8" fmla="*/ 67 w 1062"/>
                  <a:gd name="T9" fmla="*/ 309 h 831"/>
                  <a:gd name="T10" fmla="*/ 26 w 1062"/>
                  <a:gd name="T11" fmla="*/ 235 h 831"/>
                  <a:gd name="T12" fmla="*/ 3 w 1062"/>
                  <a:gd name="T13" fmla="*/ 167 h 831"/>
                  <a:gd name="T14" fmla="*/ 2 w 1062"/>
                  <a:gd name="T15" fmla="*/ 107 h 831"/>
                  <a:gd name="T16" fmla="*/ 20 w 1062"/>
                  <a:gd name="T17" fmla="*/ 57 h 831"/>
                  <a:gd name="T18" fmla="*/ 39 w 1062"/>
                  <a:gd name="T19" fmla="*/ 37 h 831"/>
                  <a:gd name="T20" fmla="*/ 87 w 1062"/>
                  <a:gd name="T21" fmla="*/ 11 h 831"/>
                  <a:gd name="T22" fmla="*/ 153 w 1062"/>
                  <a:gd name="T23" fmla="*/ 0 h 831"/>
                  <a:gd name="T24" fmla="*/ 230 w 1062"/>
                  <a:gd name="T25" fmla="*/ 7 h 831"/>
                  <a:gd name="T26" fmla="*/ 320 w 1062"/>
                  <a:gd name="T27" fmla="*/ 27 h 831"/>
                  <a:gd name="T28" fmla="*/ 417 w 1062"/>
                  <a:gd name="T29" fmla="*/ 61 h 831"/>
                  <a:gd name="T30" fmla="*/ 520 w 1062"/>
                  <a:gd name="T31" fmla="*/ 110 h 831"/>
                  <a:gd name="T32" fmla="*/ 625 w 1062"/>
                  <a:gd name="T33" fmla="*/ 172 h 831"/>
                  <a:gd name="T34" fmla="*/ 678 w 1062"/>
                  <a:gd name="T35" fmla="*/ 207 h 831"/>
                  <a:gd name="T36" fmla="*/ 778 w 1062"/>
                  <a:gd name="T37" fmla="*/ 283 h 831"/>
                  <a:gd name="T38" fmla="*/ 865 w 1062"/>
                  <a:gd name="T39" fmla="*/ 363 h 831"/>
                  <a:gd name="T40" fmla="*/ 937 w 1062"/>
                  <a:gd name="T41" fmla="*/ 444 h 831"/>
                  <a:gd name="T42" fmla="*/ 996 w 1062"/>
                  <a:gd name="T43" fmla="*/ 521 h 831"/>
                  <a:gd name="T44" fmla="*/ 1036 w 1062"/>
                  <a:gd name="T45" fmla="*/ 597 h 831"/>
                  <a:gd name="T46" fmla="*/ 1058 w 1062"/>
                  <a:gd name="T47" fmla="*/ 664 h 831"/>
                  <a:gd name="T48" fmla="*/ 1061 w 1062"/>
                  <a:gd name="T49" fmla="*/ 725 h 831"/>
                  <a:gd name="T50" fmla="*/ 1041 w 1062"/>
                  <a:gd name="T51" fmla="*/ 774 h 831"/>
                  <a:gd name="T52" fmla="*/ 1022 w 1062"/>
                  <a:gd name="T53" fmla="*/ 794 h 831"/>
                  <a:gd name="T54" fmla="*/ 974 w 1062"/>
                  <a:gd name="T55" fmla="*/ 820 h 831"/>
                  <a:gd name="T56" fmla="*/ 910 w 1062"/>
                  <a:gd name="T57" fmla="*/ 831 h 831"/>
                  <a:gd name="T58" fmla="*/ 831 w 1062"/>
                  <a:gd name="T59" fmla="*/ 825 h 831"/>
                  <a:gd name="T60" fmla="*/ 741 w 1062"/>
                  <a:gd name="T61" fmla="*/ 805 h 831"/>
                  <a:gd name="T62" fmla="*/ 646 w 1062"/>
                  <a:gd name="T63" fmla="*/ 770 h 831"/>
                  <a:gd name="T64" fmla="*/ 542 w 1062"/>
                  <a:gd name="T65" fmla="*/ 722 h 831"/>
                  <a:gd name="T66" fmla="*/ 437 w 1062"/>
                  <a:gd name="T67" fmla="*/ 660 h 8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62"/>
                  <a:gd name="T103" fmla="*/ 0 h 831"/>
                  <a:gd name="T104" fmla="*/ 1062 w 1062"/>
                  <a:gd name="T105" fmla="*/ 831 h 8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62" h="831">
                    <a:moveTo>
                      <a:pt x="385" y="624"/>
                    </a:moveTo>
                    <a:lnTo>
                      <a:pt x="385" y="624"/>
                    </a:lnTo>
                    <a:lnTo>
                      <a:pt x="334" y="587"/>
                    </a:lnTo>
                    <a:lnTo>
                      <a:pt x="284" y="549"/>
                    </a:lnTo>
                    <a:lnTo>
                      <a:pt x="240" y="508"/>
                    </a:lnTo>
                    <a:lnTo>
                      <a:pt x="198" y="468"/>
                    </a:lnTo>
                    <a:lnTo>
                      <a:pt x="159" y="428"/>
                    </a:lnTo>
                    <a:lnTo>
                      <a:pt x="124" y="388"/>
                    </a:lnTo>
                    <a:lnTo>
                      <a:pt x="93" y="348"/>
                    </a:lnTo>
                    <a:lnTo>
                      <a:pt x="67" y="309"/>
                    </a:lnTo>
                    <a:lnTo>
                      <a:pt x="43" y="272"/>
                    </a:lnTo>
                    <a:lnTo>
                      <a:pt x="26" y="235"/>
                    </a:lnTo>
                    <a:lnTo>
                      <a:pt x="13" y="200"/>
                    </a:lnTo>
                    <a:lnTo>
                      <a:pt x="3" y="167"/>
                    </a:lnTo>
                    <a:lnTo>
                      <a:pt x="0" y="135"/>
                    </a:lnTo>
                    <a:lnTo>
                      <a:pt x="2" y="107"/>
                    </a:lnTo>
                    <a:lnTo>
                      <a:pt x="8" y="81"/>
                    </a:lnTo>
                    <a:lnTo>
                      <a:pt x="20" y="57"/>
                    </a:lnTo>
                    <a:lnTo>
                      <a:pt x="39" y="37"/>
                    </a:lnTo>
                    <a:lnTo>
                      <a:pt x="60" y="22"/>
                    </a:lnTo>
                    <a:lnTo>
                      <a:pt x="87" y="11"/>
                    </a:lnTo>
                    <a:lnTo>
                      <a:pt x="118" y="3"/>
                    </a:lnTo>
                    <a:lnTo>
                      <a:pt x="153" y="0"/>
                    </a:lnTo>
                    <a:lnTo>
                      <a:pt x="190" y="2"/>
                    </a:lnTo>
                    <a:lnTo>
                      <a:pt x="230" y="7"/>
                    </a:lnTo>
                    <a:lnTo>
                      <a:pt x="275" y="14"/>
                    </a:lnTo>
                    <a:lnTo>
                      <a:pt x="320" y="27"/>
                    </a:lnTo>
                    <a:lnTo>
                      <a:pt x="368" y="42"/>
                    </a:lnTo>
                    <a:lnTo>
                      <a:pt x="417" y="61"/>
                    </a:lnTo>
                    <a:lnTo>
                      <a:pt x="468" y="84"/>
                    </a:lnTo>
                    <a:lnTo>
                      <a:pt x="520" y="110"/>
                    </a:lnTo>
                    <a:lnTo>
                      <a:pt x="573" y="139"/>
                    </a:lnTo>
                    <a:lnTo>
                      <a:pt x="625" y="172"/>
                    </a:lnTo>
                    <a:lnTo>
                      <a:pt x="678" y="207"/>
                    </a:lnTo>
                    <a:lnTo>
                      <a:pt x="729" y="244"/>
                    </a:lnTo>
                    <a:lnTo>
                      <a:pt x="778" y="283"/>
                    </a:lnTo>
                    <a:lnTo>
                      <a:pt x="823" y="323"/>
                    </a:lnTo>
                    <a:lnTo>
                      <a:pt x="865" y="363"/>
                    </a:lnTo>
                    <a:lnTo>
                      <a:pt x="903" y="403"/>
                    </a:lnTo>
                    <a:lnTo>
                      <a:pt x="937" y="444"/>
                    </a:lnTo>
                    <a:lnTo>
                      <a:pt x="968" y="482"/>
                    </a:lnTo>
                    <a:lnTo>
                      <a:pt x="996" y="521"/>
                    </a:lnTo>
                    <a:lnTo>
                      <a:pt x="1018" y="559"/>
                    </a:lnTo>
                    <a:lnTo>
                      <a:pt x="1036" y="597"/>
                    </a:lnTo>
                    <a:lnTo>
                      <a:pt x="1050" y="631"/>
                    </a:lnTo>
                    <a:lnTo>
                      <a:pt x="1058" y="664"/>
                    </a:lnTo>
                    <a:lnTo>
                      <a:pt x="1062" y="695"/>
                    </a:lnTo>
                    <a:lnTo>
                      <a:pt x="1061" y="725"/>
                    </a:lnTo>
                    <a:lnTo>
                      <a:pt x="1053" y="751"/>
                    </a:lnTo>
                    <a:lnTo>
                      <a:pt x="1041" y="774"/>
                    </a:lnTo>
                    <a:lnTo>
                      <a:pt x="1022" y="794"/>
                    </a:lnTo>
                    <a:lnTo>
                      <a:pt x="1001" y="810"/>
                    </a:lnTo>
                    <a:lnTo>
                      <a:pt x="974" y="820"/>
                    </a:lnTo>
                    <a:lnTo>
                      <a:pt x="943" y="827"/>
                    </a:lnTo>
                    <a:lnTo>
                      <a:pt x="910" y="831"/>
                    </a:lnTo>
                    <a:lnTo>
                      <a:pt x="871" y="830"/>
                    </a:lnTo>
                    <a:lnTo>
                      <a:pt x="831" y="825"/>
                    </a:lnTo>
                    <a:lnTo>
                      <a:pt x="788" y="817"/>
                    </a:lnTo>
                    <a:lnTo>
                      <a:pt x="741" y="805"/>
                    </a:lnTo>
                    <a:lnTo>
                      <a:pt x="693" y="790"/>
                    </a:lnTo>
                    <a:lnTo>
                      <a:pt x="646" y="770"/>
                    </a:lnTo>
                    <a:lnTo>
                      <a:pt x="595" y="748"/>
                    </a:lnTo>
                    <a:lnTo>
                      <a:pt x="542" y="722"/>
                    </a:lnTo>
                    <a:lnTo>
                      <a:pt x="490" y="692"/>
                    </a:lnTo>
                    <a:lnTo>
                      <a:pt x="437" y="660"/>
                    </a:lnTo>
                    <a:lnTo>
                      <a:pt x="385" y="624"/>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0854" name="Freeform 11"/>
              <p:cNvSpPr>
                <a:spLocks/>
              </p:cNvSpPr>
              <p:nvPr/>
            </p:nvSpPr>
            <p:spPr bwMode="auto">
              <a:xfrm>
                <a:off x="1439" y="1936"/>
                <a:ext cx="392" cy="575"/>
              </a:xfrm>
              <a:custGeom>
                <a:avLst/>
                <a:gdLst>
                  <a:gd name="T0" fmla="*/ 362 w 392"/>
                  <a:gd name="T1" fmla="*/ 7 h 575"/>
                  <a:gd name="T2" fmla="*/ 362 w 392"/>
                  <a:gd name="T3" fmla="*/ 7 h 575"/>
                  <a:gd name="T4" fmla="*/ 374 w 392"/>
                  <a:gd name="T5" fmla="*/ 28 h 575"/>
                  <a:gd name="T6" fmla="*/ 382 w 392"/>
                  <a:gd name="T7" fmla="*/ 53 h 575"/>
                  <a:gd name="T8" fmla="*/ 383 w 392"/>
                  <a:gd name="T9" fmla="*/ 81 h 575"/>
                  <a:gd name="T10" fmla="*/ 379 w 392"/>
                  <a:gd name="T11" fmla="*/ 113 h 575"/>
                  <a:gd name="T12" fmla="*/ 371 w 392"/>
                  <a:gd name="T13" fmla="*/ 144 h 575"/>
                  <a:gd name="T14" fmla="*/ 357 w 392"/>
                  <a:gd name="T15" fmla="*/ 180 h 575"/>
                  <a:gd name="T16" fmla="*/ 338 w 392"/>
                  <a:gd name="T17" fmla="*/ 217 h 575"/>
                  <a:gd name="T18" fmla="*/ 317 w 392"/>
                  <a:gd name="T19" fmla="*/ 252 h 575"/>
                  <a:gd name="T20" fmla="*/ 289 w 392"/>
                  <a:gd name="T21" fmla="*/ 291 h 575"/>
                  <a:gd name="T22" fmla="*/ 258 w 392"/>
                  <a:gd name="T23" fmla="*/ 331 h 575"/>
                  <a:gd name="T24" fmla="*/ 226 w 392"/>
                  <a:gd name="T25" fmla="*/ 371 h 575"/>
                  <a:gd name="T26" fmla="*/ 187 w 392"/>
                  <a:gd name="T27" fmla="*/ 411 h 575"/>
                  <a:gd name="T28" fmla="*/ 145 w 392"/>
                  <a:gd name="T29" fmla="*/ 451 h 575"/>
                  <a:gd name="T30" fmla="*/ 101 w 392"/>
                  <a:gd name="T31" fmla="*/ 490 h 575"/>
                  <a:gd name="T32" fmla="*/ 51 w 392"/>
                  <a:gd name="T33" fmla="*/ 529 h 575"/>
                  <a:gd name="T34" fmla="*/ 0 w 392"/>
                  <a:gd name="T35" fmla="*/ 566 h 575"/>
                  <a:gd name="T36" fmla="*/ 6 w 392"/>
                  <a:gd name="T37" fmla="*/ 575 h 575"/>
                  <a:gd name="T38" fmla="*/ 57 w 392"/>
                  <a:gd name="T39" fmla="*/ 538 h 575"/>
                  <a:gd name="T40" fmla="*/ 107 w 392"/>
                  <a:gd name="T41" fmla="*/ 499 h 575"/>
                  <a:gd name="T42" fmla="*/ 152 w 392"/>
                  <a:gd name="T43" fmla="*/ 458 h 575"/>
                  <a:gd name="T44" fmla="*/ 193 w 392"/>
                  <a:gd name="T45" fmla="*/ 417 h 575"/>
                  <a:gd name="T46" fmla="*/ 232 w 392"/>
                  <a:gd name="T47" fmla="*/ 377 h 575"/>
                  <a:gd name="T48" fmla="*/ 267 w 392"/>
                  <a:gd name="T49" fmla="*/ 337 h 575"/>
                  <a:gd name="T50" fmla="*/ 298 w 392"/>
                  <a:gd name="T51" fmla="*/ 297 h 575"/>
                  <a:gd name="T52" fmla="*/ 326 w 392"/>
                  <a:gd name="T53" fmla="*/ 258 h 575"/>
                  <a:gd name="T54" fmla="*/ 348 w 392"/>
                  <a:gd name="T55" fmla="*/ 220 h 575"/>
                  <a:gd name="T56" fmla="*/ 366 w 392"/>
                  <a:gd name="T57" fmla="*/ 183 h 575"/>
                  <a:gd name="T58" fmla="*/ 380 w 392"/>
                  <a:gd name="T59" fmla="*/ 147 h 575"/>
                  <a:gd name="T60" fmla="*/ 388 w 392"/>
                  <a:gd name="T61" fmla="*/ 113 h 575"/>
                  <a:gd name="T62" fmla="*/ 392 w 392"/>
                  <a:gd name="T63" fmla="*/ 81 h 575"/>
                  <a:gd name="T64" fmla="*/ 391 w 392"/>
                  <a:gd name="T65" fmla="*/ 53 h 575"/>
                  <a:gd name="T66" fmla="*/ 383 w 392"/>
                  <a:gd name="T67" fmla="*/ 25 h 575"/>
                  <a:gd name="T68" fmla="*/ 371 w 392"/>
                  <a:gd name="T69" fmla="*/ 0 h 575"/>
                  <a:gd name="T70" fmla="*/ 371 w 392"/>
                  <a:gd name="T71" fmla="*/ 0 h 575"/>
                  <a:gd name="T72" fmla="*/ 362 w 392"/>
                  <a:gd name="T73" fmla="*/ 7 h 5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575"/>
                  <a:gd name="T113" fmla="*/ 392 w 392"/>
                  <a:gd name="T114" fmla="*/ 575 h 5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575">
                    <a:moveTo>
                      <a:pt x="362" y="7"/>
                    </a:moveTo>
                    <a:lnTo>
                      <a:pt x="362" y="7"/>
                    </a:lnTo>
                    <a:lnTo>
                      <a:pt x="374" y="28"/>
                    </a:lnTo>
                    <a:lnTo>
                      <a:pt x="382" y="53"/>
                    </a:lnTo>
                    <a:lnTo>
                      <a:pt x="383" y="81"/>
                    </a:lnTo>
                    <a:lnTo>
                      <a:pt x="379" y="113"/>
                    </a:lnTo>
                    <a:lnTo>
                      <a:pt x="371" y="144"/>
                    </a:lnTo>
                    <a:lnTo>
                      <a:pt x="357" y="180"/>
                    </a:lnTo>
                    <a:lnTo>
                      <a:pt x="338" y="217"/>
                    </a:lnTo>
                    <a:lnTo>
                      <a:pt x="317" y="252"/>
                    </a:lnTo>
                    <a:lnTo>
                      <a:pt x="289" y="291"/>
                    </a:lnTo>
                    <a:lnTo>
                      <a:pt x="258" y="331"/>
                    </a:lnTo>
                    <a:lnTo>
                      <a:pt x="226" y="371"/>
                    </a:lnTo>
                    <a:lnTo>
                      <a:pt x="187" y="411"/>
                    </a:lnTo>
                    <a:lnTo>
                      <a:pt x="145" y="451"/>
                    </a:lnTo>
                    <a:lnTo>
                      <a:pt x="101" y="490"/>
                    </a:lnTo>
                    <a:lnTo>
                      <a:pt x="51" y="529"/>
                    </a:lnTo>
                    <a:lnTo>
                      <a:pt x="0" y="566"/>
                    </a:lnTo>
                    <a:lnTo>
                      <a:pt x="6" y="575"/>
                    </a:lnTo>
                    <a:lnTo>
                      <a:pt x="57" y="538"/>
                    </a:lnTo>
                    <a:lnTo>
                      <a:pt x="107" y="499"/>
                    </a:lnTo>
                    <a:lnTo>
                      <a:pt x="152" y="458"/>
                    </a:lnTo>
                    <a:lnTo>
                      <a:pt x="193" y="417"/>
                    </a:lnTo>
                    <a:lnTo>
                      <a:pt x="232" y="377"/>
                    </a:lnTo>
                    <a:lnTo>
                      <a:pt x="267" y="337"/>
                    </a:lnTo>
                    <a:lnTo>
                      <a:pt x="298" y="297"/>
                    </a:lnTo>
                    <a:lnTo>
                      <a:pt x="326" y="258"/>
                    </a:lnTo>
                    <a:lnTo>
                      <a:pt x="348" y="220"/>
                    </a:lnTo>
                    <a:lnTo>
                      <a:pt x="366" y="183"/>
                    </a:lnTo>
                    <a:lnTo>
                      <a:pt x="380" y="147"/>
                    </a:lnTo>
                    <a:lnTo>
                      <a:pt x="388" y="113"/>
                    </a:lnTo>
                    <a:lnTo>
                      <a:pt x="392" y="81"/>
                    </a:lnTo>
                    <a:lnTo>
                      <a:pt x="391" y="53"/>
                    </a:lnTo>
                    <a:lnTo>
                      <a:pt x="383" y="25"/>
                    </a:lnTo>
                    <a:lnTo>
                      <a:pt x="371" y="0"/>
                    </a:lnTo>
                    <a:lnTo>
                      <a:pt x="36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55" name="Freeform 12"/>
              <p:cNvSpPr>
                <a:spLocks/>
              </p:cNvSpPr>
              <p:nvPr/>
            </p:nvSpPr>
            <p:spPr bwMode="auto">
              <a:xfrm>
                <a:off x="1146" y="1876"/>
                <a:ext cx="664" cy="218"/>
              </a:xfrm>
              <a:custGeom>
                <a:avLst/>
                <a:gdLst>
                  <a:gd name="T0" fmla="*/ 6 w 664"/>
                  <a:gd name="T1" fmla="*/ 218 h 218"/>
                  <a:gd name="T2" fmla="*/ 6 w 664"/>
                  <a:gd name="T3" fmla="*/ 218 h 218"/>
                  <a:gd name="T4" fmla="*/ 59 w 664"/>
                  <a:gd name="T5" fmla="*/ 182 h 218"/>
                  <a:gd name="T6" fmla="*/ 111 w 664"/>
                  <a:gd name="T7" fmla="*/ 150 h 218"/>
                  <a:gd name="T8" fmla="*/ 162 w 664"/>
                  <a:gd name="T9" fmla="*/ 121 h 218"/>
                  <a:gd name="T10" fmla="*/ 215 w 664"/>
                  <a:gd name="T11" fmla="*/ 94 h 218"/>
                  <a:gd name="T12" fmla="*/ 265 w 664"/>
                  <a:gd name="T13" fmla="*/ 71 h 218"/>
                  <a:gd name="T14" fmla="*/ 313 w 664"/>
                  <a:gd name="T15" fmla="*/ 53 h 218"/>
                  <a:gd name="T16" fmla="*/ 361 w 664"/>
                  <a:gd name="T17" fmla="*/ 37 h 218"/>
                  <a:gd name="T18" fmla="*/ 406 w 664"/>
                  <a:gd name="T19" fmla="*/ 25 h 218"/>
                  <a:gd name="T20" fmla="*/ 449 w 664"/>
                  <a:gd name="T21" fmla="*/ 17 h 218"/>
                  <a:gd name="T22" fmla="*/ 489 w 664"/>
                  <a:gd name="T23" fmla="*/ 13 h 218"/>
                  <a:gd name="T24" fmla="*/ 528 w 664"/>
                  <a:gd name="T25" fmla="*/ 13 h 218"/>
                  <a:gd name="T26" fmla="*/ 562 w 664"/>
                  <a:gd name="T27" fmla="*/ 14 h 218"/>
                  <a:gd name="T28" fmla="*/ 591 w 664"/>
                  <a:gd name="T29" fmla="*/ 22 h 218"/>
                  <a:gd name="T30" fmla="*/ 617 w 664"/>
                  <a:gd name="T31" fmla="*/ 33 h 218"/>
                  <a:gd name="T32" fmla="*/ 638 w 664"/>
                  <a:gd name="T33" fmla="*/ 46 h 218"/>
                  <a:gd name="T34" fmla="*/ 655 w 664"/>
                  <a:gd name="T35" fmla="*/ 67 h 218"/>
                  <a:gd name="T36" fmla="*/ 664 w 664"/>
                  <a:gd name="T37" fmla="*/ 60 h 218"/>
                  <a:gd name="T38" fmla="*/ 644 w 664"/>
                  <a:gd name="T39" fmla="*/ 40 h 218"/>
                  <a:gd name="T40" fmla="*/ 621 w 664"/>
                  <a:gd name="T41" fmla="*/ 23 h 218"/>
                  <a:gd name="T42" fmla="*/ 594 w 664"/>
                  <a:gd name="T43" fmla="*/ 13 h 218"/>
                  <a:gd name="T44" fmla="*/ 562 w 664"/>
                  <a:gd name="T45" fmla="*/ 5 h 218"/>
                  <a:gd name="T46" fmla="*/ 528 w 664"/>
                  <a:gd name="T47" fmla="*/ 0 h 218"/>
                  <a:gd name="T48" fmla="*/ 489 w 664"/>
                  <a:gd name="T49" fmla="*/ 3 h 218"/>
                  <a:gd name="T50" fmla="*/ 449 w 664"/>
                  <a:gd name="T51" fmla="*/ 8 h 218"/>
                  <a:gd name="T52" fmla="*/ 406 w 664"/>
                  <a:gd name="T53" fmla="*/ 16 h 218"/>
                  <a:gd name="T54" fmla="*/ 358 w 664"/>
                  <a:gd name="T55" fmla="*/ 28 h 218"/>
                  <a:gd name="T56" fmla="*/ 310 w 664"/>
                  <a:gd name="T57" fmla="*/ 43 h 218"/>
                  <a:gd name="T58" fmla="*/ 262 w 664"/>
                  <a:gd name="T59" fmla="*/ 62 h 218"/>
                  <a:gd name="T60" fmla="*/ 211 w 664"/>
                  <a:gd name="T61" fmla="*/ 85 h 218"/>
                  <a:gd name="T62" fmla="*/ 159 w 664"/>
                  <a:gd name="T63" fmla="*/ 111 h 218"/>
                  <a:gd name="T64" fmla="*/ 105 w 664"/>
                  <a:gd name="T65" fmla="*/ 141 h 218"/>
                  <a:gd name="T66" fmla="*/ 52 w 664"/>
                  <a:gd name="T67" fmla="*/ 173 h 218"/>
                  <a:gd name="T68" fmla="*/ 0 w 664"/>
                  <a:gd name="T69" fmla="*/ 209 h 218"/>
                  <a:gd name="T70" fmla="*/ 0 w 664"/>
                  <a:gd name="T71" fmla="*/ 209 h 218"/>
                  <a:gd name="T72" fmla="*/ 6 w 664"/>
                  <a:gd name="T73" fmla="*/ 218 h 2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4"/>
                  <a:gd name="T112" fmla="*/ 0 h 218"/>
                  <a:gd name="T113" fmla="*/ 664 w 664"/>
                  <a:gd name="T114" fmla="*/ 218 h 2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4" h="218">
                    <a:moveTo>
                      <a:pt x="6" y="218"/>
                    </a:moveTo>
                    <a:lnTo>
                      <a:pt x="6" y="218"/>
                    </a:lnTo>
                    <a:lnTo>
                      <a:pt x="59" y="182"/>
                    </a:lnTo>
                    <a:lnTo>
                      <a:pt x="111" y="150"/>
                    </a:lnTo>
                    <a:lnTo>
                      <a:pt x="162" y="121"/>
                    </a:lnTo>
                    <a:lnTo>
                      <a:pt x="215" y="94"/>
                    </a:lnTo>
                    <a:lnTo>
                      <a:pt x="265" y="71"/>
                    </a:lnTo>
                    <a:lnTo>
                      <a:pt x="313" y="53"/>
                    </a:lnTo>
                    <a:lnTo>
                      <a:pt x="361" y="37"/>
                    </a:lnTo>
                    <a:lnTo>
                      <a:pt x="406" y="25"/>
                    </a:lnTo>
                    <a:lnTo>
                      <a:pt x="449" y="17"/>
                    </a:lnTo>
                    <a:lnTo>
                      <a:pt x="489" y="13"/>
                    </a:lnTo>
                    <a:lnTo>
                      <a:pt x="528" y="13"/>
                    </a:lnTo>
                    <a:lnTo>
                      <a:pt x="562" y="14"/>
                    </a:lnTo>
                    <a:lnTo>
                      <a:pt x="591" y="22"/>
                    </a:lnTo>
                    <a:lnTo>
                      <a:pt x="617" y="33"/>
                    </a:lnTo>
                    <a:lnTo>
                      <a:pt x="638" y="46"/>
                    </a:lnTo>
                    <a:lnTo>
                      <a:pt x="655" y="67"/>
                    </a:lnTo>
                    <a:lnTo>
                      <a:pt x="664" y="60"/>
                    </a:lnTo>
                    <a:lnTo>
                      <a:pt x="644" y="40"/>
                    </a:lnTo>
                    <a:lnTo>
                      <a:pt x="621" y="23"/>
                    </a:lnTo>
                    <a:lnTo>
                      <a:pt x="594" y="13"/>
                    </a:lnTo>
                    <a:lnTo>
                      <a:pt x="562" y="5"/>
                    </a:lnTo>
                    <a:lnTo>
                      <a:pt x="528" y="0"/>
                    </a:lnTo>
                    <a:lnTo>
                      <a:pt x="489" y="3"/>
                    </a:lnTo>
                    <a:lnTo>
                      <a:pt x="449" y="8"/>
                    </a:lnTo>
                    <a:lnTo>
                      <a:pt x="406" y="16"/>
                    </a:lnTo>
                    <a:lnTo>
                      <a:pt x="358" y="28"/>
                    </a:lnTo>
                    <a:lnTo>
                      <a:pt x="310" y="43"/>
                    </a:lnTo>
                    <a:lnTo>
                      <a:pt x="262" y="62"/>
                    </a:lnTo>
                    <a:lnTo>
                      <a:pt x="211" y="85"/>
                    </a:lnTo>
                    <a:lnTo>
                      <a:pt x="159" y="111"/>
                    </a:lnTo>
                    <a:lnTo>
                      <a:pt x="105" y="141"/>
                    </a:lnTo>
                    <a:lnTo>
                      <a:pt x="52" y="173"/>
                    </a:lnTo>
                    <a:lnTo>
                      <a:pt x="0" y="209"/>
                    </a:lnTo>
                    <a:lnTo>
                      <a:pt x="6"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56" name="Freeform 13"/>
              <p:cNvSpPr>
                <a:spLocks/>
              </p:cNvSpPr>
              <p:nvPr/>
            </p:nvSpPr>
            <p:spPr bwMode="auto">
              <a:xfrm>
                <a:off x="760" y="2085"/>
                <a:ext cx="392" cy="574"/>
              </a:xfrm>
              <a:custGeom>
                <a:avLst/>
                <a:gdLst>
                  <a:gd name="T0" fmla="*/ 31 w 392"/>
                  <a:gd name="T1" fmla="*/ 568 h 574"/>
                  <a:gd name="T2" fmla="*/ 31 w 392"/>
                  <a:gd name="T3" fmla="*/ 568 h 574"/>
                  <a:gd name="T4" fmla="*/ 19 w 392"/>
                  <a:gd name="T5" fmla="*/ 546 h 574"/>
                  <a:gd name="T6" fmla="*/ 11 w 392"/>
                  <a:gd name="T7" fmla="*/ 522 h 574"/>
                  <a:gd name="T8" fmla="*/ 9 w 392"/>
                  <a:gd name="T9" fmla="*/ 492 h 574"/>
                  <a:gd name="T10" fmla="*/ 14 w 392"/>
                  <a:gd name="T11" fmla="*/ 461 h 574"/>
                  <a:gd name="T12" fmla="*/ 22 w 392"/>
                  <a:gd name="T13" fmla="*/ 429 h 574"/>
                  <a:gd name="T14" fmla="*/ 36 w 392"/>
                  <a:gd name="T15" fmla="*/ 395 h 574"/>
                  <a:gd name="T16" fmla="*/ 52 w 392"/>
                  <a:gd name="T17" fmla="*/ 358 h 574"/>
                  <a:gd name="T18" fmla="*/ 76 w 392"/>
                  <a:gd name="T19" fmla="*/ 321 h 574"/>
                  <a:gd name="T20" fmla="*/ 102 w 392"/>
                  <a:gd name="T21" fmla="*/ 282 h 574"/>
                  <a:gd name="T22" fmla="*/ 133 w 392"/>
                  <a:gd name="T23" fmla="*/ 244 h 574"/>
                  <a:gd name="T24" fmla="*/ 167 w 392"/>
                  <a:gd name="T25" fmla="*/ 204 h 574"/>
                  <a:gd name="T26" fmla="*/ 205 w 392"/>
                  <a:gd name="T27" fmla="*/ 163 h 574"/>
                  <a:gd name="T28" fmla="*/ 247 w 392"/>
                  <a:gd name="T29" fmla="*/ 123 h 574"/>
                  <a:gd name="T30" fmla="*/ 292 w 392"/>
                  <a:gd name="T31" fmla="*/ 85 h 574"/>
                  <a:gd name="T32" fmla="*/ 341 w 392"/>
                  <a:gd name="T33" fmla="*/ 46 h 574"/>
                  <a:gd name="T34" fmla="*/ 392 w 392"/>
                  <a:gd name="T35" fmla="*/ 9 h 574"/>
                  <a:gd name="T36" fmla="*/ 386 w 392"/>
                  <a:gd name="T37" fmla="*/ 0 h 574"/>
                  <a:gd name="T38" fmla="*/ 335 w 392"/>
                  <a:gd name="T39" fmla="*/ 37 h 574"/>
                  <a:gd name="T40" fmla="*/ 286 w 392"/>
                  <a:gd name="T41" fmla="*/ 75 h 574"/>
                  <a:gd name="T42" fmla="*/ 241 w 392"/>
                  <a:gd name="T43" fmla="*/ 117 h 574"/>
                  <a:gd name="T44" fmla="*/ 199 w 392"/>
                  <a:gd name="T45" fmla="*/ 157 h 574"/>
                  <a:gd name="T46" fmla="*/ 161 w 392"/>
                  <a:gd name="T47" fmla="*/ 197 h 574"/>
                  <a:gd name="T48" fmla="*/ 124 w 392"/>
                  <a:gd name="T49" fmla="*/ 238 h 574"/>
                  <a:gd name="T50" fmla="*/ 93 w 392"/>
                  <a:gd name="T51" fmla="*/ 276 h 574"/>
                  <a:gd name="T52" fmla="*/ 66 w 392"/>
                  <a:gd name="T53" fmla="*/ 315 h 574"/>
                  <a:gd name="T54" fmla="*/ 43 w 392"/>
                  <a:gd name="T55" fmla="*/ 355 h 574"/>
                  <a:gd name="T56" fmla="*/ 26 w 392"/>
                  <a:gd name="T57" fmla="*/ 392 h 574"/>
                  <a:gd name="T58" fmla="*/ 12 w 392"/>
                  <a:gd name="T59" fmla="*/ 426 h 574"/>
                  <a:gd name="T60" fmla="*/ 5 w 392"/>
                  <a:gd name="T61" fmla="*/ 461 h 574"/>
                  <a:gd name="T62" fmla="*/ 0 w 392"/>
                  <a:gd name="T63" fmla="*/ 492 h 574"/>
                  <a:gd name="T64" fmla="*/ 2 w 392"/>
                  <a:gd name="T65" fmla="*/ 522 h 574"/>
                  <a:gd name="T66" fmla="*/ 9 w 392"/>
                  <a:gd name="T67" fmla="*/ 550 h 574"/>
                  <a:gd name="T68" fmla="*/ 22 w 392"/>
                  <a:gd name="T69" fmla="*/ 574 h 574"/>
                  <a:gd name="T70" fmla="*/ 22 w 392"/>
                  <a:gd name="T71" fmla="*/ 574 h 574"/>
                  <a:gd name="T72" fmla="*/ 31 w 392"/>
                  <a:gd name="T73" fmla="*/ 568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574"/>
                  <a:gd name="T113" fmla="*/ 392 w 392"/>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574">
                    <a:moveTo>
                      <a:pt x="31" y="568"/>
                    </a:moveTo>
                    <a:lnTo>
                      <a:pt x="31" y="568"/>
                    </a:lnTo>
                    <a:lnTo>
                      <a:pt x="19" y="546"/>
                    </a:lnTo>
                    <a:lnTo>
                      <a:pt x="11" y="522"/>
                    </a:lnTo>
                    <a:lnTo>
                      <a:pt x="9" y="492"/>
                    </a:lnTo>
                    <a:lnTo>
                      <a:pt x="14" y="461"/>
                    </a:lnTo>
                    <a:lnTo>
                      <a:pt x="22" y="429"/>
                    </a:lnTo>
                    <a:lnTo>
                      <a:pt x="36" y="395"/>
                    </a:lnTo>
                    <a:lnTo>
                      <a:pt x="52" y="358"/>
                    </a:lnTo>
                    <a:lnTo>
                      <a:pt x="76" y="321"/>
                    </a:lnTo>
                    <a:lnTo>
                      <a:pt x="102" y="282"/>
                    </a:lnTo>
                    <a:lnTo>
                      <a:pt x="133" y="244"/>
                    </a:lnTo>
                    <a:lnTo>
                      <a:pt x="167" y="204"/>
                    </a:lnTo>
                    <a:lnTo>
                      <a:pt x="205" y="163"/>
                    </a:lnTo>
                    <a:lnTo>
                      <a:pt x="247" y="123"/>
                    </a:lnTo>
                    <a:lnTo>
                      <a:pt x="292" y="85"/>
                    </a:lnTo>
                    <a:lnTo>
                      <a:pt x="341" y="46"/>
                    </a:lnTo>
                    <a:lnTo>
                      <a:pt x="392" y="9"/>
                    </a:lnTo>
                    <a:lnTo>
                      <a:pt x="386" y="0"/>
                    </a:lnTo>
                    <a:lnTo>
                      <a:pt x="335" y="37"/>
                    </a:lnTo>
                    <a:lnTo>
                      <a:pt x="286" y="75"/>
                    </a:lnTo>
                    <a:lnTo>
                      <a:pt x="241" y="117"/>
                    </a:lnTo>
                    <a:lnTo>
                      <a:pt x="199" y="157"/>
                    </a:lnTo>
                    <a:lnTo>
                      <a:pt x="161" y="197"/>
                    </a:lnTo>
                    <a:lnTo>
                      <a:pt x="124" y="238"/>
                    </a:lnTo>
                    <a:lnTo>
                      <a:pt x="93" y="276"/>
                    </a:lnTo>
                    <a:lnTo>
                      <a:pt x="66" y="315"/>
                    </a:lnTo>
                    <a:lnTo>
                      <a:pt x="43" y="355"/>
                    </a:lnTo>
                    <a:lnTo>
                      <a:pt x="26" y="392"/>
                    </a:lnTo>
                    <a:lnTo>
                      <a:pt x="12" y="426"/>
                    </a:lnTo>
                    <a:lnTo>
                      <a:pt x="5" y="461"/>
                    </a:lnTo>
                    <a:lnTo>
                      <a:pt x="0" y="492"/>
                    </a:lnTo>
                    <a:lnTo>
                      <a:pt x="2" y="522"/>
                    </a:lnTo>
                    <a:lnTo>
                      <a:pt x="9" y="550"/>
                    </a:lnTo>
                    <a:lnTo>
                      <a:pt x="22" y="574"/>
                    </a:lnTo>
                    <a:lnTo>
                      <a:pt x="3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57" name="Freeform 14"/>
              <p:cNvSpPr>
                <a:spLocks/>
              </p:cNvSpPr>
              <p:nvPr/>
            </p:nvSpPr>
            <p:spPr bwMode="auto">
              <a:xfrm>
                <a:off x="782" y="2502"/>
                <a:ext cx="663" cy="216"/>
              </a:xfrm>
              <a:custGeom>
                <a:avLst/>
                <a:gdLst>
                  <a:gd name="T0" fmla="*/ 657 w 663"/>
                  <a:gd name="T1" fmla="*/ 0 h 216"/>
                  <a:gd name="T2" fmla="*/ 657 w 663"/>
                  <a:gd name="T3" fmla="*/ 0 h 216"/>
                  <a:gd name="T4" fmla="*/ 605 w 663"/>
                  <a:gd name="T5" fmla="*/ 35 h 216"/>
                  <a:gd name="T6" fmla="*/ 552 w 663"/>
                  <a:gd name="T7" fmla="*/ 68 h 216"/>
                  <a:gd name="T8" fmla="*/ 501 w 663"/>
                  <a:gd name="T9" fmla="*/ 97 h 216"/>
                  <a:gd name="T10" fmla="*/ 449 w 663"/>
                  <a:gd name="T11" fmla="*/ 123 h 216"/>
                  <a:gd name="T12" fmla="*/ 398 w 663"/>
                  <a:gd name="T13" fmla="*/ 145 h 216"/>
                  <a:gd name="T14" fmla="*/ 349 w 663"/>
                  <a:gd name="T15" fmla="*/ 165 h 216"/>
                  <a:gd name="T16" fmla="*/ 301 w 663"/>
                  <a:gd name="T17" fmla="*/ 180 h 216"/>
                  <a:gd name="T18" fmla="*/ 257 w 663"/>
                  <a:gd name="T19" fmla="*/ 193 h 216"/>
                  <a:gd name="T20" fmla="*/ 214 w 663"/>
                  <a:gd name="T21" fmla="*/ 200 h 216"/>
                  <a:gd name="T22" fmla="*/ 173 w 663"/>
                  <a:gd name="T23" fmla="*/ 205 h 216"/>
                  <a:gd name="T24" fmla="*/ 135 w 663"/>
                  <a:gd name="T25" fmla="*/ 207 h 216"/>
                  <a:gd name="T26" fmla="*/ 102 w 663"/>
                  <a:gd name="T27" fmla="*/ 202 h 216"/>
                  <a:gd name="T28" fmla="*/ 72 w 663"/>
                  <a:gd name="T29" fmla="*/ 196 h 216"/>
                  <a:gd name="T30" fmla="*/ 46 w 663"/>
                  <a:gd name="T31" fmla="*/ 185 h 216"/>
                  <a:gd name="T32" fmla="*/ 24 w 663"/>
                  <a:gd name="T33" fmla="*/ 171 h 216"/>
                  <a:gd name="T34" fmla="*/ 9 w 663"/>
                  <a:gd name="T35" fmla="*/ 151 h 216"/>
                  <a:gd name="T36" fmla="*/ 0 w 663"/>
                  <a:gd name="T37" fmla="*/ 157 h 216"/>
                  <a:gd name="T38" fmla="*/ 18 w 663"/>
                  <a:gd name="T39" fmla="*/ 177 h 216"/>
                  <a:gd name="T40" fmla="*/ 43 w 663"/>
                  <a:gd name="T41" fmla="*/ 194 h 216"/>
                  <a:gd name="T42" fmla="*/ 69 w 663"/>
                  <a:gd name="T43" fmla="*/ 205 h 216"/>
                  <a:gd name="T44" fmla="*/ 102 w 663"/>
                  <a:gd name="T45" fmla="*/ 211 h 216"/>
                  <a:gd name="T46" fmla="*/ 135 w 663"/>
                  <a:gd name="T47" fmla="*/ 216 h 216"/>
                  <a:gd name="T48" fmla="*/ 173 w 663"/>
                  <a:gd name="T49" fmla="*/ 214 h 216"/>
                  <a:gd name="T50" fmla="*/ 214 w 663"/>
                  <a:gd name="T51" fmla="*/ 210 h 216"/>
                  <a:gd name="T52" fmla="*/ 257 w 663"/>
                  <a:gd name="T53" fmla="*/ 202 h 216"/>
                  <a:gd name="T54" fmla="*/ 304 w 663"/>
                  <a:gd name="T55" fmla="*/ 190 h 216"/>
                  <a:gd name="T56" fmla="*/ 352 w 663"/>
                  <a:gd name="T57" fmla="*/ 174 h 216"/>
                  <a:gd name="T58" fmla="*/ 401 w 663"/>
                  <a:gd name="T59" fmla="*/ 154 h 216"/>
                  <a:gd name="T60" fmla="*/ 452 w 663"/>
                  <a:gd name="T61" fmla="*/ 133 h 216"/>
                  <a:gd name="T62" fmla="*/ 504 w 663"/>
                  <a:gd name="T63" fmla="*/ 106 h 216"/>
                  <a:gd name="T64" fmla="*/ 558 w 663"/>
                  <a:gd name="T65" fmla="*/ 77 h 216"/>
                  <a:gd name="T66" fmla="*/ 611 w 663"/>
                  <a:gd name="T67" fmla="*/ 44 h 216"/>
                  <a:gd name="T68" fmla="*/ 663 w 663"/>
                  <a:gd name="T69" fmla="*/ 9 h 216"/>
                  <a:gd name="T70" fmla="*/ 663 w 663"/>
                  <a:gd name="T71" fmla="*/ 9 h 216"/>
                  <a:gd name="T72" fmla="*/ 657 w 663"/>
                  <a:gd name="T73" fmla="*/ 0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3"/>
                  <a:gd name="T112" fmla="*/ 0 h 216"/>
                  <a:gd name="T113" fmla="*/ 663 w 663"/>
                  <a:gd name="T114" fmla="*/ 216 h 2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3" h="216">
                    <a:moveTo>
                      <a:pt x="657" y="0"/>
                    </a:moveTo>
                    <a:lnTo>
                      <a:pt x="657" y="0"/>
                    </a:lnTo>
                    <a:lnTo>
                      <a:pt x="605" y="35"/>
                    </a:lnTo>
                    <a:lnTo>
                      <a:pt x="552" y="68"/>
                    </a:lnTo>
                    <a:lnTo>
                      <a:pt x="501" y="97"/>
                    </a:lnTo>
                    <a:lnTo>
                      <a:pt x="449" y="123"/>
                    </a:lnTo>
                    <a:lnTo>
                      <a:pt x="398" y="145"/>
                    </a:lnTo>
                    <a:lnTo>
                      <a:pt x="349" y="165"/>
                    </a:lnTo>
                    <a:lnTo>
                      <a:pt x="301" y="180"/>
                    </a:lnTo>
                    <a:lnTo>
                      <a:pt x="257" y="193"/>
                    </a:lnTo>
                    <a:lnTo>
                      <a:pt x="214" y="200"/>
                    </a:lnTo>
                    <a:lnTo>
                      <a:pt x="173" y="205"/>
                    </a:lnTo>
                    <a:lnTo>
                      <a:pt x="135" y="207"/>
                    </a:lnTo>
                    <a:lnTo>
                      <a:pt x="102" y="202"/>
                    </a:lnTo>
                    <a:lnTo>
                      <a:pt x="72" y="196"/>
                    </a:lnTo>
                    <a:lnTo>
                      <a:pt x="46" y="185"/>
                    </a:lnTo>
                    <a:lnTo>
                      <a:pt x="24" y="171"/>
                    </a:lnTo>
                    <a:lnTo>
                      <a:pt x="9" y="151"/>
                    </a:lnTo>
                    <a:lnTo>
                      <a:pt x="0" y="157"/>
                    </a:lnTo>
                    <a:lnTo>
                      <a:pt x="18" y="177"/>
                    </a:lnTo>
                    <a:lnTo>
                      <a:pt x="43" y="194"/>
                    </a:lnTo>
                    <a:lnTo>
                      <a:pt x="69" y="205"/>
                    </a:lnTo>
                    <a:lnTo>
                      <a:pt x="102" y="211"/>
                    </a:lnTo>
                    <a:lnTo>
                      <a:pt x="135" y="216"/>
                    </a:lnTo>
                    <a:lnTo>
                      <a:pt x="173" y="214"/>
                    </a:lnTo>
                    <a:lnTo>
                      <a:pt x="214" y="210"/>
                    </a:lnTo>
                    <a:lnTo>
                      <a:pt x="257" y="202"/>
                    </a:lnTo>
                    <a:lnTo>
                      <a:pt x="304" y="190"/>
                    </a:lnTo>
                    <a:lnTo>
                      <a:pt x="352" y="174"/>
                    </a:lnTo>
                    <a:lnTo>
                      <a:pt x="401" y="154"/>
                    </a:lnTo>
                    <a:lnTo>
                      <a:pt x="452" y="133"/>
                    </a:lnTo>
                    <a:lnTo>
                      <a:pt x="504" y="106"/>
                    </a:lnTo>
                    <a:lnTo>
                      <a:pt x="558" y="77"/>
                    </a:lnTo>
                    <a:lnTo>
                      <a:pt x="611" y="44"/>
                    </a:lnTo>
                    <a:lnTo>
                      <a:pt x="663" y="9"/>
                    </a:lnTo>
                    <a:lnTo>
                      <a:pt x="6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58" name="Freeform 15"/>
              <p:cNvSpPr>
                <a:spLocks/>
              </p:cNvSpPr>
              <p:nvPr/>
            </p:nvSpPr>
            <p:spPr bwMode="auto">
              <a:xfrm>
                <a:off x="1285" y="1674"/>
                <a:ext cx="261" cy="630"/>
              </a:xfrm>
              <a:custGeom>
                <a:avLst/>
                <a:gdLst>
                  <a:gd name="T0" fmla="*/ 0 w 261"/>
                  <a:gd name="T1" fmla="*/ 12 h 630"/>
                  <a:gd name="T2" fmla="*/ 0 w 261"/>
                  <a:gd name="T3" fmla="*/ 12 h 630"/>
                  <a:gd name="T4" fmla="*/ 26 w 261"/>
                  <a:gd name="T5" fmla="*/ 14 h 630"/>
                  <a:gd name="T6" fmla="*/ 49 w 261"/>
                  <a:gd name="T7" fmla="*/ 23 h 630"/>
                  <a:gd name="T8" fmla="*/ 72 w 261"/>
                  <a:gd name="T9" fmla="*/ 38 h 630"/>
                  <a:gd name="T10" fmla="*/ 96 w 261"/>
                  <a:gd name="T11" fmla="*/ 59 h 630"/>
                  <a:gd name="T12" fmla="*/ 117 w 261"/>
                  <a:gd name="T13" fmla="*/ 85 h 630"/>
                  <a:gd name="T14" fmla="*/ 137 w 261"/>
                  <a:gd name="T15" fmla="*/ 116 h 630"/>
                  <a:gd name="T16" fmla="*/ 157 w 261"/>
                  <a:gd name="T17" fmla="*/ 150 h 630"/>
                  <a:gd name="T18" fmla="*/ 176 w 261"/>
                  <a:gd name="T19" fmla="*/ 190 h 630"/>
                  <a:gd name="T20" fmla="*/ 191 w 261"/>
                  <a:gd name="T21" fmla="*/ 235 h 630"/>
                  <a:gd name="T22" fmla="*/ 207 w 261"/>
                  <a:gd name="T23" fmla="*/ 282 h 630"/>
                  <a:gd name="T24" fmla="*/ 219 w 261"/>
                  <a:gd name="T25" fmla="*/ 332 h 630"/>
                  <a:gd name="T26" fmla="*/ 230 w 261"/>
                  <a:gd name="T27" fmla="*/ 388 h 630"/>
                  <a:gd name="T28" fmla="*/ 239 w 261"/>
                  <a:gd name="T29" fmla="*/ 445 h 630"/>
                  <a:gd name="T30" fmla="*/ 245 w 261"/>
                  <a:gd name="T31" fmla="*/ 505 h 630"/>
                  <a:gd name="T32" fmla="*/ 248 w 261"/>
                  <a:gd name="T33" fmla="*/ 567 h 630"/>
                  <a:gd name="T34" fmla="*/ 248 w 261"/>
                  <a:gd name="T35" fmla="*/ 630 h 630"/>
                  <a:gd name="T36" fmla="*/ 261 w 261"/>
                  <a:gd name="T37" fmla="*/ 630 h 630"/>
                  <a:gd name="T38" fmla="*/ 258 w 261"/>
                  <a:gd name="T39" fmla="*/ 567 h 630"/>
                  <a:gd name="T40" fmla="*/ 255 w 261"/>
                  <a:gd name="T41" fmla="*/ 505 h 630"/>
                  <a:gd name="T42" fmla="*/ 248 w 261"/>
                  <a:gd name="T43" fmla="*/ 445 h 630"/>
                  <a:gd name="T44" fmla="*/ 239 w 261"/>
                  <a:gd name="T45" fmla="*/ 388 h 630"/>
                  <a:gd name="T46" fmla="*/ 228 w 261"/>
                  <a:gd name="T47" fmla="*/ 332 h 630"/>
                  <a:gd name="T48" fmla="*/ 216 w 261"/>
                  <a:gd name="T49" fmla="*/ 279 h 630"/>
                  <a:gd name="T50" fmla="*/ 201 w 261"/>
                  <a:gd name="T51" fmla="*/ 232 h 630"/>
                  <a:gd name="T52" fmla="*/ 185 w 261"/>
                  <a:gd name="T53" fmla="*/ 187 h 630"/>
                  <a:gd name="T54" fmla="*/ 167 w 261"/>
                  <a:gd name="T55" fmla="*/ 147 h 630"/>
                  <a:gd name="T56" fmla="*/ 147 w 261"/>
                  <a:gd name="T57" fmla="*/ 109 h 630"/>
                  <a:gd name="T58" fmla="*/ 126 w 261"/>
                  <a:gd name="T59" fmla="*/ 79 h 630"/>
                  <a:gd name="T60" fmla="*/ 102 w 261"/>
                  <a:gd name="T61" fmla="*/ 52 h 630"/>
                  <a:gd name="T62" fmla="*/ 79 w 261"/>
                  <a:gd name="T63" fmla="*/ 29 h 630"/>
                  <a:gd name="T64" fmla="*/ 52 w 261"/>
                  <a:gd name="T65" fmla="*/ 14 h 630"/>
                  <a:gd name="T66" fmla="*/ 26 w 261"/>
                  <a:gd name="T67" fmla="*/ 4 h 630"/>
                  <a:gd name="T68" fmla="*/ 0 w 261"/>
                  <a:gd name="T69" fmla="*/ 0 h 630"/>
                  <a:gd name="T70" fmla="*/ 0 w 261"/>
                  <a:gd name="T71" fmla="*/ 0 h 630"/>
                  <a:gd name="T72" fmla="*/ 0 w 261"/>
                  <a:gd name="T73" fmla="*/ 12 h 6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630"/>
                  <a:gd name="T113" fmla="*/ 261 w 261"/>
                  <a:gd name="T114" fmla="*/ 630 h 6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630">
                    <a:moveTo>
                      <a:pt x="0" y="12"/>
                    </a:moveTo>
                    <a:lnTo>
                      <a:pt x="0" y="12"/>
                    </a:lnTo>
                    <a:lnTo>
                      <a:pt x="26" y="14"/>
                    </a:lnTo>
                    <a:lnTo>
                      <a:pt x="49" y="23"/>
                    </a:lnTo>
                    <a:lnTo>
                      <a:pt x="72" y="38"/>
                    </a:lnTo>
                    <a:lnTo>
                      <a:pt x="96" y="59"/>
                    </a:lnTo>
                    <a:lnTo>
                      <a:pt x="117" y="85"/>
                    </a:lnTo>
                    <a:lnTo>
                      <a:pt x="137" y="116"/>
                    </a:lnTo>
                    <a:lnTo>
                      <a:pt x="157" y="150"/>
                    </a:lnTo>
                    <a:lnTo>
                      <a:pt x="176" y="190"/>
                    </a:lnTo>
                    <a:lnTo>
                      <a:pt x="191" y="235"/>
                    </a:lnTo>
                    <a:lnTo>
                      <a:pt x="207" y="282"/>
                    </a:lnTo>
                    <a:lnTo>
                      <a:pt x="219" y="332"/>
                    </a:lnTo>
                    <a:lnTo>
                      <a:pt x="230" y="388"/>
                    </a:lnTo>
                    <a:lnTo>
                      <a:pt x="239" y="445"/>
                    </a:lnTo>
                    <a:lnTo>
                      <a:pt x="245" y="505"/>
                    </a:lnTo>
                    <a:lnTo>
                      <a:pt x="248" y="567"/>
                    </a:lnTo>
                    <a:lnTo>
                      <a:pt x="248" y="630"/>
                    </a:lnTo>
                    <a:lnTo>
                      <a:pt x="261" y="630"/>
                    </a:lnTo>
                    <a:lnTo>
                      <a:pt x="258" y="567"/>
                    </a:lnTo>
                    <a:lnTo>
                      <a:pt x="255" y="505"/>
                    </a:lnTo>
                    <a:lnTo>
                      <a:pt x="248" y="445"/>
                    </a:lnTo>
                    <a:lnTo>
                      <a:pt x="239" y="388"/>
                    </a:lnTo>
                    <a:lnTo>
                      <a:pt x="228" y="332"/>
                    </a:lnTo>
                    <a:lnTo>
                      <a:pt x="216" y="279"/>
                    </a:lnTo>
                    <a:lnTo>
                      <a:pt x="201" y="232"/>
                    </a:lnTo>
                    <a:lnTo>
                      <a:pt x="185" y="187"/>
                    </a:lnTo>
                    <a:lnTo>
                      <a:pt x="167" y="147"/>
                    </a:lnTo>
                    <a:lnTo>
                      <a:pt x="147" y="109"/>
                    </a:lnTo>
                    <a:lnTo>
                      <a:pt x="126" y="79"/>
                    </a:lnTo>
                    <a:lnTo>
                      <a:pt x="102" y="52"/>
                    </a:lnTo>
                    <a:lnTo>
                      <a:pt x="79" y="29"/>
                    </a:lnTo>
                    <a:lnTo>
                      <a:pt x="52" y="14"/>
                    </a:lnTo>
                    <a:lnTo>
                      <a:pt x="26" y="4"/>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59" name="Freeform 16"/>
              <p:cNvSpPr>
                <a:spLocks/>
              </p:cNvSpPr>
              <p:nvPr/>
            </p:nvSpPr>
            <p:spPr bwMode="auto">
              <a:xfrm>
                <a:off x="1024" y="1674"/>
                <a:ext cx="261" cy="630"/>
              </a:xfrm>
              <a:custGeom>
                <a:avLst/>
                <a:gdLst>
                  <a:gd name="T0" fmla="*/ 12 w 261"/>
                  <a:gd name="T1" fmla="*/ 630 h 630"/>
                  <a:gd name="T2" fmla="*/ 12 w 261"/>
                  <a:gd name="T3" fmla="*/ 630 h 630"/>
                  <a:gd name="T4" fmla="*/ 12 w 261"/>
                  <a:gd name="T5" fmla="*/ 567 h 630"/>
                  <a:gd name="T6" fmla="*/ 15 w 261"/>
                  <a:gd name="T7" fmla="*/ 505 h 630"/>
                  <a:gd name="T8" fmla="*/ 22 w 261"/>
                  <a:gd name="T9" fmla="*/ 445 h 630"/>
                  <a:gd name="T10" fmla="*/ 31 w 261"/>
                  <a:gd name="T11" fmla="*/ 388 h 630"/>
                  <a:gd name="T12" fmla="*/ 42 w 261"/>
                  <a:gd name="T13" fmla="*/ 332 h 630"/>
                  <a:gd name="T14" fmla="*/ 54 w 261"/>
                  <a:gd name="T15" fmla="*/ 282 h 630"/>
                  <a:gd name="T16" fmla="*/ 69 w 261"/>
                  <a:gd name="T17" fmla="*/ 235 h 630"/>
                  <a:gd name="T18" fmla="*/ 85 w 261"/>
                  <a:gd name="T19" fmla="*/ 190 h 630"/>
                  <a:gd name="T20" fmla="*/ 103 w 261"/>
                  <a:gd name="T21" fmla="*/ 150 h 630"/>
                  <a:gd name="T22" fmla="*/ 124 w 261"/>
                  <a:gd name="T23" fmla="*/ 116 h 630"/>
                  <a:gd name="T24" fmla="*/ 144 w 261"/>
                  <a:gd name="T25" fmla="*/ 85 h 630"/>
                  <a:gd name="T26" fmla="*/ 165 w 261"/>
                  <a:gd name="T27" fmla="*/ 59 h 630"/>
                  <a:gd name="T28" fmla="*/ 188 w 261"/>
                  <a:gd name="T29" fmla="*/ 38 h 630"/>
                  <a:gd name="T30" fmla="*/ 212 w 261"/>
                  <a:gd name="T31" fmla="*/ 23 h 630"/>
                  <a:gd name="T32" fmla="*/ 235 w 261"/>
                  <a:gd name="T33" fmla="*/ 14 h 630"/>
                  <a:gd name="T34" fmla="*/ 261 w 261"/>
                  <a:gd name="T35" fmla="*/ 12 h 630"/>
                  <a:gd name="T36" fmla="*/ 261 w 261"/>
                  <a:gd name="T37" fmla="*/ 0 h 630"/>
                  <a:gd name="T38" fmla="*/ 235 w 261"/>
                  <a:gd name="T39" fmla="*/ 4 h 630"/>
                  <a:gd name="T40" fmla="*/ 208 w 261"/>
                  <a:gd name="T41" fmla="*/ 14 h 630"/>
                  <a:gd name="T42" fmla="*/ 182 w 261"/>
                  <a:gd name="T43" fmla="*/ 29 h 630"/>
                  <a:gd name="T44" fmla="*/ 159 w 261"/>
                  <a:gd name="T45" fmla="*/ 52 h 630"/>
                  <a:gd name="T46" fmla="*/ 134 w 261"/>
                  <a:gd name="T47" fmla="*/ 79 h 630"/>
                  <a:gd name="T48" fmla="*/ 114 w 261"/>
                  <a:gd name="T49" fmla="*/ 109 h 630"/>
                  <a:gd name="T50" fmla="*/ 94 w 261"/>
                  <a:gd name="T51" fmla="*/ 147 h 630"/>
                  <a:gd name="T52" fmla="*/ 76 w 261"/>
                  <a:gd name="T53" fmla="*/ 187 h 630"/>
                  <a:gd name="T54" fmla="*/ 60 w 261"/>
                  <a:gd name="T55" fmla="*/ 232 h 630"/>
                  <a:gd name="T56" fmla="*/ 45 w 261"/>
                  <a:gd name="T57" fmla="*/ 279 h 630"/>
                  <a:gd name="T58" fmla="*/ 32 w 261"/>
                  <a:gd name="T59" fmla="*/ 332 h 630"/>
                  <a:gd name="T60" fmla="*/ 22 w 261"/>
                  <a:gd name="T61" fmla="*/ 388 h 630"/>
                  <a:gd name="T62" fmla="*/ 12 w 261"/>
                  <a:gd name="T63" fmla="*/ 445 h 630"/>
                  <a:gd name="T64" fmla="*/ 6 w 261"/>
                  <a:gd name="T65" fmla="*/ 505 h 630"/>
                  <a:gd name="T66" fmla="*/ 3 w 261"/>
                  <a:gd name="T67" fmla="*/ 567 h 630"/>
                  <a:gd name="T68" fmla="*/ 0 w 261"/>
                  <a:gd name="T69" fmla="*/ 630 h 630"/>
                  <a:gd name="T70" fmla="*/ 0 w 261"/>
                  <a:gd name="T71" fmla="*/ 630 h 630"/>
                  <a:gd name="T72" fmla="*/ 12 w 261"/>
                  <a:gd name="T73" fmla="*/ 630 h 6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630"/>
                  <a:gd name="T113" fmla="*/ 261 w 261"/>
                  <a:gd name="T114" fmla="*/ 630 h 6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630">
                    <a:moveTo>
                      <a:pt x="12" y="630"/>
                    </a:moveTo>
                    <a:lnTo>
                      <a:pt x="12" y="630"/>
                    </a:lnTo>
                    <a:lnTo>
                      <a:pt x="12" y="567"/>
                    </a:lnTo>
                    <a:lnTo>
                      <a:pt x="15" y="505"/>
                    </a:lnTo>
                    <a:lnTo>
                      <a:pt x="22" y="445"/>
                    </a:lnTo>
                    <a:lnTo>
                      <a:pt x="31" y="388"/>
                    </a:lnTo>
                    <a:lnTo>
                      <a:pt x="42" y="332"/>
                    </a:lnTo>
                    <a:lnTo>
                      <a:pt x="54" y="282"/>
                    </a:lnTo>
                    <a:lnTo>
                      <a:pt x="69" y="235"/>
                    </a:lnTo>
                    <a:lnTo>
                      <a:pt x="85" y="190"/>
                    </a:lnTo>
                    <a:lnTo>
                      <a:pt x="103" y="150"/>
                    </a:lnTo>
                    <a:lnTo>
                      <a:pt x="124" y="116"/>
                    </a:lnTo>
                    <a:lnTo>
                      <a:pt x="144" y="85"/>
                    </a:lnTo>
                    <a:lnTo>
                      <a:pt x="165" y="59"/>
                    </a:lnTo>
                    <a:lnTo>
                      <a:pt x="188" y="38"/>
                    </a:lnTo>
                    <a:lnTo>
                      <a:pt x="212" y="23"/>
                    </a:lnTo>
                    <a:lnTo>
                      <a:pt x="235" y="14"/>
                    </a:lnTo>
                    <a:lnTo>
                      <a:pt x="261" y="12"/>
                    </a:lnTo>
                    <a:lnTo>
                      <a:pt x="261" y="0"/>
                    </a:lnTo>
                    <a:lnTo>
                      <a:pt x="235" y="4"/>
                    </a:lnTo>
                    <a:lnTo>
                      <a:pt x="208" y="14"/>
                    </a:lnTo>
                    <a:lnTo>
                      <a:pt x="182" y="29"/>
                    </a:lnTo>
                    <a:lnTo>
                      <a:pt x="159" y="52"/>
                    </a:lnTo>
                    <a:lnTo>
                      <a:pt x="134" y="79"/>
                    </a:lnTo>
                    <a:lnTo>
                      <a:pt x="114" y="109"/>
                    </a:lnTo>
                    <a:lnTo>
                      <a:pt x="94" y="147"/>
                    </a:lnTo>
                    <a:lnTo>
                      <a:pt x="76" y="187"/>
                    </a:lnTo>
                    <a:lnTo>
                      <a:pt x="60" y="232"/>
                    </a:lnTo>
                    <a:lnTo>
                      <a:pt x="45" y="279"/>
                    </a:lnTo>
                    <a:lnTo>
                      <a:pt x="32" y="332"/>
                    </a:lnTo>
                    <a:lnTo>
                      <a:pt x="22" y="388"/>
                    </a:lnTo>
                    <a:lnTo>
                      <a:pt x="12" y="445"/>
                    </a:lnTo>
                    <a:lnTo>
                      <a:pt x="6" y="505"/>
                    </a:lnTo>
                    <a:lnTo>
                      <a:pt x="3" y="567"/>
                    </a:lnTo>
                    <a:lnTo>
                      <a:pt x="0" y="630"/>
                    </a:lnTo>
                    <a:lnTo>
                      <a:pt x="12" y="6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60" name="Freeform 17"/>
              <p:cNvSpPr>
                <a:spLocks/>
              </p:cNvSpPr>
              <p:nvPr/>
            </p:nvSpPr>
            <p:spPr bwMode="auto">
              <a:xfrm>
                <a:off x="1024" y="2304"/>
                <a:ext cx="261" cy="630"/>
              </a:xfrm>
              <a:custGeom>
                <a:avLst/>
                <a:gdLst>
                  <a:gd name="T0" fmla="*/ 261 w 261"/>
                  <a:gd name="T1" fmla="*/ 618 h 630"/>
                  <a:gd name="T2" fmla="*/ 261 w 261"/>
                  <a:gd name="T3" fmla="*/ 618 h 630"/>
                  <a:gd name="T4" fmla="*/ 235 w 261"/>
                  <a:gd name="T5" fmla="*/ 616 h 630"/>
                  <a:gd name="T6" fmla="*/ 212 w 261"/>
                  <a:gd name="T7" fmla="*/ 607 h 630"/>
                  <a:gd name="T8" fmla="*/ 188 w 261"/>
                  <a:gd name="T9" fmla="*/ 592 h 630"/>
                  <a:gd name="T10" fmla="*/ 165 w 261"/>
                  <a:gd name="T11" fmla="*/ 571 h 630"/>
                  <a:gd name="T12" fmla="*/ 144 w 261"/>
                  <a:gd name="T13" fmla="*/ 545 h 630"/>
                  <a:gd name="T14" fmla="*/ 124 w 261"/>
                  <a:gd name="T15" fmla="*/ 514 h 630"/>
                  <a:gd name="T16" fmla="*/ 103 w 261"/>
                  <a:gd name="T17" fmla="*/ 479 h 630"/>
                  <a:gd name="T18" fmla="*/ 85 w 261"/>
                  <a:gd name="T19" fmla="*/ 439 h 630"/>
                  <a:gd name="T20" fmla="*/ 69 w 261"/>
                  <a:gd name="T21" fmla="*/ 395 h 630"/>
                  <a:gd name="T22" fmla="*/ 54 w 261"/>
                  <a:gd name="T23" fmla="*/ 346 h 630"/>
                  <a:gd name="T24" fmla="*/ 42 w 261"/>
                  <a:gd name="T25" fmla="*/ 297 h 630"/>
                  <a:gd name="T26" fmla="*/ 31 w 261"/>
                  <a:gd name="T27" fmla="*/ 242 h 630"/>
                  <a:gd name="T28" fmla="*/ 22 w 261"/>
                  <a:gd name="T29" fmla="*/ 185 h 630"/>
                  <a:gd name="T30" fmla="*/ 15 w 261"/>
                  <a:gd name="T31" fmla="*/ 125 h 630"/>
                  <a:gd name="T32" fmla="*/ 12 w 261"/>
                  <a:gd name="T33" fmla="*/ 63 h 630"/>
                  <a:gd name="T34" fmla="*/ 12 w 261"/>
                  <a:gd name="T35" fmla="*/ 0 h 630"/>
                  <a:gd name="T36" fmla="*/ 0 w 261"/>
                  <a:gd name="T37" fmla="*/ 0 h 630"/>
                  <a:gd name="T38" fmla="*/ 3 w 261"/>
                  <a:gd name="T39" fmla="*/ 63 h 630"/>
                  <a:gd name="T40" fmla="*/ 6 w 261"/>
                  <a:gd name="T41" fmla="*/ 125 h 630"/>
                  <a:gd name="T42" fmla="*/ 12 w 261"/>
                  <a:gd name="T43" fmla="*/ 185 h 630"/>
                  <a:gd name="T44" fmla="*/ 22 w 261"/>
                  <a:gd name="T45" fmla="*/ 242 h 630"/>
                  <a:gd name="T46" fmla="*/ 32 w 261"/>
                  <a:gd name="T47" fmla="*/ 297 h 630"/>
                  <a:gd name="T48" fmla="*/ 45 w 261"/>
                  <a:gd name="T49" fmla="*/ 349 h 630"/>
                  <a:gd name="T50" fmla="*/ 60 w 261"/>
                  <a:gd name="T51" fmla="*/ 398 h 630"/>
                  <a:gd name="T52" fmla="*/ 76 w 261"/>
                  <a:gd name="T53" fmla="*/ 442 h 630"/>
                  <a:gd name="T54" fmla="*/ 94 w 261"/>
                  <a:gd name="T55" fmla="*/ 482 h 630"/>
                  <a:gd name="T56" fmla="*/ 114 w 261"/>
                  <a:gd name="T57" fmla="*/ 521 h 630"/>
                  <a:gd name="T58" fmla="*/ 134 w 261"/>
                  <a:gd name="T59" fmla="*/ 551 h 630"/>
                  <a:gd name="T60" fmla="*/ 159 w 261"/>
                  <a:gd name="T61" fmla="*/ 578 h 630"/>
                  <a:gd name="T62" fmla="*/ 182 w 261"/>
                  <a:gd name="T63" fmla="*/ 601 h 630"/>
                  <a:gd name="T64" fmla="*/ 208 w 261"/>
                  <a:gd name="T65" fmla="*/ 616 h 630"/>
                  <a:gd name="T66" fmla="*/ 235 w 261"/>
                  <a:gd name="T67" fmla="*/ 626 h 630"/>
                  <a:gd name="T68" fmla="*/ 261 w 261"/>
                  <a:gd name="T69" fmla="*/ 630 h 630"/>
                  <a:gd name="T70" fmla="*/ 261 w 261"/>
                  <a:gd name="T71" fmla="*/ 630 h 630"/>
                  <a:gd name="T72" fmla="*/ 261 w 261"/>
                  <a:gd name="T73" fmla="*/ 618 h 6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630"/>
                  <a:gd name="T113" fmla="*/ 261 w 261"/>
                  <a:gd name="T114" fmla="*/ 630 h 6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630">
                    <a:moveTo>
                      <a:pt x="261" y="618"/>
                    </a:moveTo>
                    <a:lnTo>
                      <a:pt x="261" y="618"/>
                    </a:lnTo>
                    <a:lnTo>
                      <a:pt x="235" y="616"/>
                    </a:lnTo>
                    <a:lnTo>
                      <a:pt x="212" y="607"/>
                    </a:lnTo>
                    <a:lnTo>
                      <a:pt x="188" y="592"/>
                    </a:lnTo>
                    <a:lnTo>
                      <a:pt x="165" y="571"/>
                    </a:lnTo>
                    <a:lnTo>
                      <a:pt x="144" y="545"/>
                    </a:lnTo>
                    <a:lnTo>
                      <a:pt x="124" y="514"/>
                    </a:lnTo>
                    <a:lnTo>
                      <a:pt x="103" y="479"/>
                    </a:lnTo>
                    <a:lnTo>
                      <a:pt x="85" y="439"/>
                    </a:lnTo>
                    <a:lnTo>
                      <a:pt x="69" y="395"/>
                    </a:lnTo>
                    <a:lnTo>
                      <a:pt x="54" y="346"/>
                    </a:lnTo>
                    <a:lnTo>
                      <a:pt x="42" y="297"/>
                    </a:lnTo>
                    <a:lnTo>
                      <a:pt x="31" y="242"/>
                    </a:lnTo>
                    <a:lnTo>
                      <a:pt x="22" y="185"/>
                    </a:lnTo>
                    <a:lnTo>
                      <a:pt x="15" y="125"/>
                    </a:lnTo>
                    <a:lnTo>
                      <a:pt x="12" y="63"/>
                    </a:lnTo>
                    <a:lnTo>
                      <a:pt x="12" y="0"/>
                    </a:lnTo>
                    <a:lnTo>
                      <a:pt x="0" y="0"/>
                    </a:lnTo>
                    <a:lnTo>
                      <a:pt x="3" y="63"/>
                    </a:lnTo>
                    <a:lnTo>
                      <a:pt x="6" y="125"/>
                    </a:lnTo>
                    <a:lnTo>
                      <a:pt x="12" y="185"/>
                    </a:lnTo>
                    <a:lnTo>
                      <a:pt x="22" y="242"/>
                    </a:lnTo>
                    <a:lnTo>
                      <a:pt x="32" y="297"/>
                    </a:lnTo>
                    <a:lnTo>
                      <a:pt x="45" y="349"/>
                    </a:lnTo>
                    <a:lnTo>
                      <a:pt x="60" y="398"/>
                    </a:lnTo>
                    <a:lnTo>
                      <a:pt x="76" y="442"/>
                    </a:lnTo>
                    <a:lnTo>
                      <a:pt x="94" y="482"/>
                    </a:lnTo>
                    <a:lnTo>
                      <a:pt x="114" y="521"/>
                    </a:lnTo>
                    <a:lnTo>
                      <a:pt x="134" y="551"/>
                    </a:lnTo>
                    <a:lnTo>
                      <a:pt x="159" y="578"/>
                    </a:lnTo>
                    <a:lnTo>
                      <a:pt x="182" y="601"/>
                    </a:lnTo>
                    <a:lnTo>
                      <a:pt x="208" y="616"/>
                    </a:lnTo>
                    <a:lnTo>
                      <a:pt x="235" y="626"/>
                    </a:lnTo>
                    <a:lnTo>
                      <a:pt x="261" y="630"/>
                    </a:lnTo>
                    <a:lnTo>
                      <a:pt x="261"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61" name="Freeform 18"/>
              <p:cNvSpPr>
                <a:spLocks/>
              </p:cNvSpPr>
              <p:nvPr/>
            </p:nvSpPr>
            <p:spPr bwMode="auto">
              <a:xfrm>
                <a:off x="1285" y="2304"/>
                <a:ext cx="261" cy="630"/>
              </a:xfrm>
              <a:custGeom>
                <a:avLst/>
                <a:gdLst>
                  <a:gd name="T0" fmla="*/ 248 w 261"/>
                  <a:gd name="T1" fmla="*/ 0 h 630"/>
                  <a:gd name="T2" fmla="*/ 248 w 261"/>
                  <a:gd name="T3" fmla="*/ 0 h 630"/>
                  <a:gd name="T4" fmla="*/ 248 w 261"/>
                  <a:gd name="T5" fmla="*/ 63 h 630"/>
                  <a:gd name="T6" fmla="*/ 245 w 261"/>
                  <a:gd name="T7" fmla="*/ 125 h 630"/>
                  <a:gd name="T8" fmla="*/ 239 w 261"/>
                  <a:gd name="T9" fmla="*/ 185 h 630"/>
                  <a:gd name="T10" fmla="*/ 230 w 261"/>
                  <a:gd name="T11" fmla="*/ 242 h 630"/>
                  <a:gd name="T12" fmla="*/ 219 w 261"/>
                  <a:gd name="T13" fmla="*/ 297 h 630"/>
                  <a:gd name="T14" fmla="*/ 207 w 261"/>
                  <a:gd name="T15" fmla="*/ 346 h 630"/>
                  <a:gd name="T16" fmla="*/ 191 w 261"/>
                  <a:gd name="T17" fmla="*/ 395 h 630"/>
                  <a:gd name="T18" fmla="*/ 176 w 261"/>
                  <a:gd name="T19" fmla="*/ 439 h 630"/>
                  <a:gd name="T20" fmla="*/ 157 w 261"/>
                  <a:gd name="T21" fmla="*/ 479 h 630"/>
                  <a:gd name="T22" fmla="*/ 137 w 261"/>
                  <a:gd name="T23" fmla="*/ 514 h 630"/>
                  <a:gd name="T24" fmla="*/ 117 w 261"/>
                  <a:gd name="T25" fmla="*/ 545 h 630"/>
                  <a:gd name="T26" fmla="*/ 96 w 261"/>
                  <a:gd name="T27" fmla="*/ 571 h 630"/>
                  <a:gd name="T28" fmla="*/ 72 w 261"/>
                  <a:gd name="T29" fmla="*/ 592 h 630"/>
                  <a:gd name="T30" fmla="*/ 49 w 261"/>
                  <a:gd name="T31" fmla="*/ 607 h 630"/>
                  <a:gd name="T32" fmla="*/ 26 w 261"/>
                  <a:gd name="T33" fmla="*/ 616 h 630"/>
                  <a:gd name="T34" fmla="*/ 0 w 261"/>
                  <a:gd name="T35" fmla="*/ 618 h 630"/>
                  <a:gd name="T36" fmla="*/ 0 w 261"/>
                  <a:gd name="T37" fmla="*/ 630 h 630"/>
                  <a:gd name="T38" fmla="*/ 26 w 261"/>
                  <a:gd name="T39" fmla="*/ 626 h 630"/>
                  <a:gd name="T40" fmla="*/ 52 w 261"/>
                  <a:gd name="T41" fmla="*/ 616 h 630"/>
                  <a:gd name="T42" fmla="*/ 79 w 261"/>
                  <a:gd name="T43" fmla="*/ 601 h 630"/>
                  <a:gd name="T44" fmla="*/ 102 w 261"/>
                  <a:gd name="T45" fmla="*/ 578 h 630"/>
                  <a:gd name="T46" fmla="*/ 126 w 261"/>
                  <a:gd name="T47" fmla="*/ 551 h 630"/>
                  <a:gd name="T48" fmla="*/ 147 w 261"/>
                  <a:gd name="T49" fmla="*/ 521 h 630"/>
                  <a:gd name="T50" fmla="*/ 167 w 261"/>
                  <a:gd name="T51" fmla="*/ 482 h 630"/>
                  <a:gd name="T52" fmla="*/ 185 w 261"/>
                  <a:gd name="T53" fmla="*/ 442 h 630"/>
                  <a:gd name="T54" fmla="*/ 201 w 261"/>
                  <a:gd name="T55" fmla="*/ 398 h 630"/>
                  <a:gd name="T56" fmla="*/ 216 w 261"/>
                  <a:gd name="T57" fmla="*/ 349 h 630"/>
                  <a:gd name="T58" fmla="*/ 228 w 261"/>
                  <a:gd name="T59" fmla="*/ 297 h 630"/>
                  <a:gd name="T60" fmla="*/ 239 w 261"/>
                  <a:gd name="T61" fmla="*/ 242 h 630"/>
                  <a:gd name="T62" fmla="*/ 248 w 261"/>
                  <a:gd name="T63" fmla="*/ 185 h 630"/>
                  <a:gd name="T64" fmla="*/ 255 w 261"/>
                  <a:gd name="T65" fmla="*/ 125 h 630"/>
                  <a:gd name="T66" fmla="*/ 258 w 261"/>
                  <a:gd name="T67" fmla="*/ 63 h 630"/>
                  <a:gd name="T68" fmla="*/ 261 w 261"/>
                  <a:gd name="T69" fmla="*/ 0 h 630"/>
                  <a:gd name="T70" fmla="*/ 261 w 261"/>
                  <a:gd name="T71" fmla="*/ 0 h 630"/>
                  <a:gd name="T72" fmla="*/ 248 w 261"/>
                  <a:gd name="T73" fmla="*/ 0 h 6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630"/>
                  <a:gd name="T113" fmla="*/ 261 w 261"/>
                  <a:gd name="T114" fmla="*/ 630 h 6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630">
                    <a:moveTo>
                      <a:pt x="248" y="0"/>
                    </a:moveTo>
                    <a:lnTo>
                      <a:pt x="248" y="0"/>
                    </a:lnTo>
                    <a:lnTo>
                      <a:pt x="248" y="63"/>
                    </a:lnTo>
                    <a:lnTo>
                      <a:pt x="245" y="125"/>
                    </a:lnTo>
                    <a:lnTo>
                      <a:pt x="239" y="185"/>
                    </a:lnTo>
                    <a:lnTo>
                      <a:pt x="230" y="242"/>
                    </a:lnTo>
                    <a:lnTo>
                      <a:pt x="219" y="297"/>
                    </a:lnTo>
                    <a:lnTo>
                      <a:pt x="207" y="346"/>
                    </a:lnTo>
                    <a:lnTo>
                      <a:pt x="191" y="395"/>
                    </a:lnTo>
                    <a:lnTo>
                      <a:pt x="176" y="439"/>
                    </a:lnTo>
                    <a:lnTo>
                      <a:pt x="157" y="479"/>
                    </a:lnTo>
                    <a:lnTo>
                      <a:pt x="137" y="514"/>
                    </a:lnTo>
                    <a:lnTo>
                      <a:pt x="117" y="545"/>
                    </a:lnTo>
                    <a:lnTo>
                      <a:pt x="96" y="571"/>
                    </a:lnTo>
                    <a:lnTo>
                      <a:pt x="72" y="592"/>
                    </a:lnTo>
                    <a:lnTo>
                      <a:pt x="49" y="607"/>
                    </a:lnTo>
                    <a:lnTo>
                      <a:pt x="26" y="616"/>
                    </a:lnTo>
                    <a:lnTo>
                      <a:pt x="0" y="618"/>
                    </a:lnTo>
                    <a:lnTo>
                      <a:pt x="0" y="630"/>
                    </a:lnTo>
                    <a:lnTo>
                      <a:pt x="26" y="626"/>
                    </a:lnTo>
                    <a:lnTo>
                      <a:pt x="52" y="616"/>
                    </a:lnTo>
                    <a:lnTo>
                      <a:pt x="79" y="601"/>
                    </a:lnTo>
                    <a:lnTo>
                      <a:pt x="102" y="578"/>
                    </a:lnTo>
                    <a:lnTo>
                      <a:pt x="126" y="551"/>
                    </a:lnTo>
                    <a:lnTo>
                      <a:pt x="147" y="521"/>
                    </a:lnTo>
                    <a:lnTo>
                      <a:pt x="167" y="482"/>
                    </a:lnTo>
                    <a:lnTo>
                      <a:pt x="185" y="442"/>
                    </a:lnTo>
                    <a:lnTo>
                      <a:pt x="201" y="398"/>
                    </a:lnTo>
                    <a:lnTo>
                      <a:pt x="216" y="349"/>
                    </a:lnTo>
                    <a:lnTo>
                      <a:pt x="228" y="297"/>
                    </a:lnTo>
                    <a:lnTo>
                      <a:pt x="239" y="242"/>
                    </a:lnTo>
                    <a:lnTo>
                      <a:pt x="248" y="185"/>
                    </a:lnTo>
                    <a:lnTo>
                      <a:pt x="255" y="125"/>
                    </a:lnTo>
                    <a:lnTo>
                      <a:pt x="258" y="63"/>
                    </a:lnTo>
                    <a:lnTo>
                      <a:pt x="261" y="0"/>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62" name="Freeform 19"/>
              <p:cNvSpPr>
                <a:spLocks/>
              </p:cNvSpPr>
              <p:nvPr/>
            </p:nvSpPr>
            <p:spPr bwMode="auto">
              <a:xfrm>
                <a:off x="726" y="1936"/>
                <a:ext cx="394" cy="575"/>
              </a:xfrm>
              <a:custGeom>
                <a:avLst/>
                <a:gdLst>
                  <a:gd name="T0" fmla="*/ 22 w 394"/>
                  <a:gd name="T1" fmla="*/ 0 h 575"/>
                  <a:gd name="T2" fmla="*/ 22 w 394"/>
                  <a:gd name="T3" fmla="*/ 0 h 575"/>
                  <a:gd name="T4" fmla="*/ 9 w 394"/>
                  <a:gd name="T5" fmla="*/ 25 h 575"/>
                  <a:gd name="T6" fmla="*/ 3 w 394"/>
                  <a:gd name="T7" fmla="*/ 53 h 575"/>
                  <a:gd name="T8" fmla="*/ 0 w 394"/>
                  <a:gd name="T9" fmla="*/ 81 h 575"/>
                  <a:gd name="T10" fmla="*/ 5 w 394"/>
                  <a:gd name="T11" fmla="*/ 113 h 575"/>
                  <a:gd name="T12" fmla="*/ 14 w 394"/>
                  <a:gd name="T13" fmla="*/ 147 h 575"/>
                  <a:gd name="T14" fmla="*/ 28 w 394"/>
                  <a:gd name="T15" fmla="*/ 183 h 575"/>
                  <a:gd name="T16" fmla="*/ 45 w 394"/>
                  <a:gd name="T17" fmla="*/ 220 h 575"/>
                  <a:gd name="T18" fmla="*/ 68 w 394"/>
                  <a:gd name="T19" fmla="*/ 258 h 575"/>
                  <a:gd name="T20" fmla="*/ 94 w 394"/>
                  <a:gd name="T21" fmla="*/ 297 h 575"/>
                  <a:gd name="T22" fmla="*/ 125 w 394"/>
                  <a:gd name="T23" fmla="*/ 337 h 575"/>
                  <a:gd name="T24" fmla="*/ 162 w 394"/>
                  <a:gd name="T25" fmla="*/ 377 h 575"/>
                  <a:gd name="T26" fmla="*/ 201 w 394"/>
                  <a:gd name="T27" fmla="*/ 417 h 575"/>
                  <a:gd name="T28" fmla="*/ 242 w 394"/>
                  <a:gd name="T29" fmla="*/ 458 h 575"/>
                  <a:gd name="T30" fmla="*/ 287 w 394"/>
                  <a:gd name="T31" fmla="*/ 499 h 575"/>
                  <a:gd name="T32" fmla="*/ 337 w 394"/>
                  <a:gd name="T33" fmla="*/ 538 h 575"/>
                  <a:gd name="T34" fmla="*/ 388 w 394"/>
                  <a:gd name="T35" fmla="*/ 575 h 575"/>
                  <a:gd name="T36" fmla="*/ 394 w 394"/>
                  <a:gd name="T37" fmla="*/ 566 h 575"/>
                  <a:gd name="T38" fmla="*/ 343 w 394"/>
                  <a:gd name="T39" fmla="*/ 529 h 575"/>
                  <a:gd name="T40" fmla="*/ 293 w 394"/>
                  <a:gd name="T41" fmla="*/ 490 h 575"/>
                  <a:gd name="T42" fmla="*/ 249 w 394"/>
                  <a:gd name="T43" fmla="*/ 451 h 575"/>
                  <a:gd name="T44" fmla="*/ 207 w 394"/>
                  <a:gd name="T45" fmla="*/ 411 h 575"/>
                  <a:gd name="T46" fmla="*/ 168 w 394"/>
                  <a:gd name="T47" fmla="*/ 371 h 575"/>
                  <a:gd name="T48" fmla="*/ 134 w 394"/>
                  <a:gd name="T49" fmla="*/ 331 h 575"/>
                  <a:gd name="T50" fmla="*/ 103 w 394"/>
                  <a:gd name="T51" fmla="*/ 291 h 575"/>
                  <a:gd name="T52" fmla="*/ 77 w 394"/>
                  <a:gd name="T53" fmla="*/ 252 h 575"/>
                  <a:gd name="T54" fmla="*/ 54 w 394"/>
                  <a:gd name="T55" fmla="*/ 217 h 575"/>
                  <a:gd name="T56" fmla="*/ 37 w 394"/>
                  <a:gd name="T57" fmla="*/ 180 h 575"/>
                  <a:gd name="T58" fmla="*/ 23 w 394"/>
                  <a:gd name="T59" fmla="*/ 144 h 575"/>
                  <a:gd name="T60" fmla="*/ 14 w 394"/>
                  <a:gd name="T61" fmla="*/ 113 h 575"/>
                  <a:gd name="T62" fmla="*/ 12 w 394"/>
                  <a:gd name="T63" fmla="*/ 81 h 575"/>
                  <a:gd name="T64" fmla="*/ 12 w 394"/>
                  <a:gd name="T65" fmla="*/ 53 h 575"/>
                  <a:gd name="T66" fmla="*/ 19 w 394"/>
                  <a:gd name="T67" fmla="*/ 28 h 575"/>
                  <a:gd name="T68" fmla="*/ 31 w 394"/>
                  <a:gd name="T69" fmla="*/ 7 h 575"/>
                  <a:gd name="T70" fmla="*/ 31 w 394"/>
                  <a:gd name="T71" fmla="*/ 7 h 575"/>
                  <a:gd name="T72" fmla="*/ 22 w 394"/>
                  <a:gd name="T73" fmla="*/ 0 h 5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4"/>
                  <a:gd name="T112" fmla="*/ 0 h 575"/>
                  <a:gd name="T113" fmla="*/ 394 w 394"/>
                  <a:gd name="T114" fmla="*/ 575 h 5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4" h="575">
                    <a:moveTo>
                      <a:pt x="22" y="0"/>
                    </a:moveTo>
                    <a:lnTo>
                      <a:pt x="22" y="0"/>
                    </a:lnTo>
                    <a:lnTo>
                      <a:pt x="9" y="25"/>
                    </a:lnTo>
                    <a:lnTo>
                      <a:pt x="3" y="53"/>
                    </a:lnTo>
                    <a:lnTo>
                      <a:pt x="0" y="81"/>
                    </a:lnTo>
                    <a:lnTo>
                      <a:pt x="5" y="113"/>
                    </a:lnTo>
                    <a:lnTo>
                      <a:pt x="14" y="147"/>
                    </a:lnTo>
                    <a:lnTo>
                      <a:pt x="28" y="183"/>
                    </a:lnTo>
                    <a:lnTo>
                      <a:pt x="45" y="220"/>
                    </a:lnTo>
                    <a:lnTo>
                      <a:pt x="68" y="258"/>
                    </a:lnTo>
                    <a:lnTo>
                      <a:pt x="94" y="297"/>
                    </a:lnTo>
                    <a:lnTo>
                      <a:pt x="125" y="337"/>
                    </a:lnTo>
                    <a:lnTo>
                      <a:pt x="162" y="377"/>
                    </a:lnTo>
                    <a:lnTo>
                      <a:pt x="201" y="417"/>
                    </a:lnTo>
                    <a:lnTo>
                      <a:pt x="242" y="458"/>
                    </a:lnTo>
                    <a:lnTo>
                      <a:pt x="287" y="499"/>
                    </a:lnTo>
                    <a:lnTo>
                      <a:pt x="337" y="538"/>
                    </a:lnTo>
                    <a:lnTo>
                      <a:pt x="388" y="575"/>
                    </a:lnTo>
                    <a:lnTo>
                      <a:pt x="394" y="566"/>
                    </a:lnTo>
                    <a:lnTo>
                      <a:pt x="343" y="529"/>
                    </a:lnTo>
                    <a:lnTo>
                      <a:pt x="293" y="490"/>
                    </a:lnTo>
                    <a:lnTo>
                      <a:pt x="249" y="451"/>
                    </a:lnTo>
                    <a:lnTo>
                      <a:pt x="207" y="411"/>
                    </a:lnTo>
                    <a:lnTo>
                      <a:pt x="168" y="371"/>
                    </a:lnTo>
                    <a:lnTo>
                      <a:pt x="134" y="331"/>
                    </a:lnTo>
                    <a:lnTo>
                      <a:pt x="103" y="291"/>
                    </a:lnTo>
                    <a:lnTo>
                      <a:pt x="77" y="252"/>
                    </a:lnTo>
                    <a:lnTo>
                      <a:pt x="54" y="217"/>
                    </a:lnTo>
                    <a:lnTo>
                      <a:pt x="37" y="180"/>
                    </a:lnTo>
                    <a:lnTo>
                      <a:pt x="23" y="144"/>
                    </a:lnTo>
                    <a:lnTo>
                      <a:pt x="14" y="113"/>
                    </a:lnTo>
                    <a:lnTo>
                      <a:pt x="12" y="81"/>
                    </a:lnTo>
                    <a:lnTo>
                      <a:pt x="12" y="53"/>
                    </a:lnTo>
                    <a:lnTo>
                      <a:pt x="19" y="28"/>
                    </a:lnTo>
                    <a:lnTo>
                      <a:pt x="31" y="7"/>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63" name="Freeform 20"/>
              <p:cNvSpPr>
                <a:spLocks/>
              </p:cNvSpPr>
              <p:nvPr/>
            </p:nvSpPr>
            <p:spPr bwMode="auto">
              <a:xfrm>
                <a:off x="748" y="1876"/>
                <a:ext cx="665" cy="218"/>
              </a:xfrm>
              <a:custGeom>
                <a:avLst/>
                <a:gdLst>
                  <a:gd name="T0" fmla="*/ 665 w 665"/>
                  <a:gd name="T1" fmla="*/ 209 h 218"/>
                  <a:gd name="T2" fmla="*/ 665 w 665"/>
                  <a:gd name="T3" fmla="*/ 209 h 218"/>
                  <a:gd name="T4" fmla="*/ 613 w 665"/>
                  <a:gd name="T5" fmla="*/ 173 h 218"/>
                  <a:gd name="T6" fmla="*/ 560 w 665"/>
                  <a:gd name="T7" fmla="*/ 141 h 218"/>
                  <a:gd name="T8" fmla="*/ 506 w 665"/>
                  <a:gd name="T9" fmla="*/ 111 h 218"/>
                  <a:gd name="T10" fmla="*/ 454 w 665"/>
                  <a:gd name="T11" fmla="*/ 85 h 218"/>
                  <a:gd name="T12" fmla="*/ 403 w 665"/>
                  <a:gd name="T13" fmla="*/ 62 h 218"/>
                  <a:gd name="T14" fmla="*/ 353 w 665"/>
                  <a:gd name="T15" fmla="*/ 43 h 218"/>
                  <a:gd name="T16" fmla="*/ 305 w 665"/>
                  <a:gd name="T17" fmla="*/ 28 h 218"/>
                  <a:gd name="T18" fmla="*/ 259 w 665"/>
                  <a:gd name="T19" fmla="*/ 16 h 218"/>
                  <a:gd name="T20" fmla="*/ 214 w 665"/>
                  <a:gd name="T21" fmla="*/ 8 h 218"/>
                  <a:gd name="T22" fmla="*/ 174 w 665"/>
                  <a:gd name="T23" fmla="*/ 3 h 218"/>
                  <a:gd name="T24" fmla="*/ 137 w 665"/>
                  <a:gd name="T25" fmla="*/ 0 h 218"/>
                  <a:gd name="T26" fmla="*/ 102 w 665"/>
                  <a:gd name="T27" fmla="*/ 5 h 218"/>
                  <a:gd name="T28" fmla="*/ 69 w 665"/>
                  <a:gd name="T29" fmla="*/ 13 h 218"/>
                  <a:gd name="T30" fmla="*/ 43 w 665"/>
                  <a:gd name="T31" fmla="*/ 23 h 218"/>
                  <a:gd name="T32" fmla="*/ 20 w 665"/>
                  <a:gd name="T33" fmla="*/ 40 h 218"/>
                  <a:gd name="T34" fmla="*/ 0 w 665"/>
                  <a:gd name="T35" fmla="*/ 60 h 218"/>
                  <a:gd name="T36" fmla="*/ 9 w 665"/>
                  <a:gd name="T37" fmla="*/ 67 h 218"/>
                  <a:gd name="T38" fmla="*/ 26 w 665"/>
                  <a:gd name="T39" fmla="*/ 46 h 218"/>
                  <a:gd name="T40" fmla="*/ 46 w 665"/>
                  <a:gd name="T41" fmla="*/ 33 h 218"/>
                  <a:gd name="T42" fmla="*/ 72 w 665"/>
                  <a:gd name="T43" fmla="*/ 22 h 218"/>
                  <a:gd name="T44" fmla="*/ 102 w 665"/>
                  <a:gd name="T45" fmla="*/ 14 h 218"/>
                  <a:gd name="T46" fmla="*/ 137 w 665"/>
                  <a:gd name="T47" fmla="*/ 13 h 218"/>
                  <a:gd name="T48" fmla="*/ 174 w 665"/>
                  <a:gd name="T49" fmla="*/ 13 h 218"/>
                  <a:gd name="T50" fmla="*/ 214 w 665"/>
                  <a:gd name="T51" fmla="*/ 17 h 218"/>
                  <a:gd name="T52" fmla="*/ 259 w 665"/>
                  <a:gd name="T53" fmla="*/ 25 h 218"/>
                  <a:gd name="T54" fmla="*/ 302 w 665"/>
                  <a:gd name="T55" fmla="*/ 37 h 218"/>
                  <a:gd name="T56" fmla="*/ 350 w 665"/>
                  <a:gd name="T57" fmla="*/ 53 h 218"/>
                  <a:gd name="T58" fmla="*/ 400 w 665"/>
                  <a:gd name="T59" fmla="*/ 71 h 218"/>
                  <a:gd name="T60" fmla="*/ 450 w 665"/>
                  <a:gd name="T61" fmla="*/ 94 h 218"/>
                  <a:gd name="T62" fmla="*/ 503 w 665"/>
                  <a:gd name="T63" fmla="*/ 121 h 218"/>
                  <a:gd name="T64" fmla="*/ 554 w 665"/>
                  <a:gd name="T65" fmla="*/ 150 h 218"/>
                  <a:gd name="T66" fmla="*/ 606 w 665"/>
                  <a:gd name="T67" fmla="*/ 182 h 218"/>
                  <a:gd name="T68" fmla="*/ 659 w 665"/>
                  <a:gd name="T69" fmla="*/ 218 h 218"/>
                  <a:gd name="T70" fmla="*/ 659 w 665"/>
                  <a:gd name="T71" fmla="*/ 218 h 218"/>
                  <a:gd name="T72" fmla="*/ 665 w 665"/>
                  <a:gd name="T73" fmla="*/ 209 h 2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5"/>
                  <a:gd name="T112" fmla="*/ 0 h 218"/>
                  <a:gd name="T113" fmla="*/ 665 w 665"/>
                  <a:gd name="T114" fmla="*/ 218 h 2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5" h="218">
                    <a:moveTo>
                      <a:pt x="665" y="209"/>
                    </a:moveTo>
                    <a:lnTo>
                      <a:pt x="665" y="209"/>
                    </a:lnTo>
                    <a:lnTo>
                      <a:pt x="613" y="173"/>
                    </a:lnTo>
                    <a:lnTo>
                      <a:pt x="560" y="141"/>
                    </a:lnTo>
                    <a:lnTo>
                      <a:pt x="506" y="111"/>
                    </a:lnTo>
                    <a:lnTo>
                      <a:pt x="454" y="85"/>
                    </a:lnTo>
                    <a:lnTo>
                      <a:pt x="403" y="62"/>
                    </a:lnTo>
                    <a:lnTo>
                      <a:pt x="353" y="43"/>
                    </a:lnTo>
                    <a:lnTo>
                      <a:pt x="305" y="28"/>
                    </a:lnTo>
                    <a:lnTo>
                      <a:pt x="259" y="16"/>
                    </a:lnTo>
                    <a:lnTo>
                      <a:pt x="214" y="8"/>
                    </a:lnTo>
                    <a:lnTo>
                      <a:pt x="174" y="3"/>
                    </a:lnTo>
                    <a:lnTo>
                      <a:pt x="137" y="0"/>
                    </a:lnTo>
                    <a:lnTo>
                      <a:pt x="102" y="5"/>
                    </a:lnTo>
                    <a:lnTo>
                      <a:pt x="69" y="13"/>
                    </a:lnTo>
                    <a:lnTo>
                      <a:pt x="43" y="23"/>
                    </a:lnTo>
                    <a:lnTo>
                      <a:pt x="20" y="40"/>
                    </a:lnTo>
                    <a:lnTo>
                      <a:pt x="0" y="60"/>
                    </a:lnTo>
                    <a:lnTo>
                      <a:pt x="9" y="67"/>
                    </a:lnTo>
                    <a:lnTo>
                      <a:pt x="26" y="46"/>
                    </a:lnTo>
                    <a:lnTo>
                      <a:pt x="46" y="33"/>
                    </a:lnTo>
                    <a:lnTo>
                      <a:pt x="72" y="22"/>
                    </a:lnTo>
                    <a:lnTo>
                      <a:pt x="102" y="14"/>
                    </a:lnTo>
                    <a:lnTo>
                      <a:pt x="137" y="13"/>
                    </a:lnTo>
                    <a:lnTo>
                      <a:pt x="174" y="13"/>
                    </a:lnTo>
                    <a:lnTo>
                      <a:pt x="214" y="17"/>
                    </a:lnTo>
                    <a:lnTo>
                      <a:pt x="259" y="25"/>
                    </a:lnTo>
                    <a:lnTo>
                      <a:pt x="302" y="37"/>
                    </a:lnTo>
                    <a:lnTo>
                      <a:pt x="350" y="53"/>
                    </a:lnTo>
                    <a:lnTo>
                      <a:pt x="400" y="71"/>
                    </a:lnTo>
                    <a:lnTo>
                      <a:pt x="450" y="94"/>
                    </a:lnTo>
                    <a:lnTo>
                      <a:pt x="503" y="121"/>
                    </a:lnTo>
                    <a:lnTo>
                      <a:pt x="554" y="150"/>
                    </a:lnTo>
                    <a:lnTo>
                      <a:pt x="606" y="182"/>
                    </a:lnTo>
                    <a:lnTo>
                      <a:pt x="659" y="218"/>
                    </a:lnTo>
                    <a:lnTo>
                      <a:pt x="665"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64" name="Freeform 21"/>
              <p:cNvSpPr>
                <a:spLocks/>
              </p:cNvSpPr>
              <p:nvPr/>
            </p:nvSpPr>
            <p:spPr bwMode="auto">
              <a:xfrm>
                <a:off x="1407" y="2085"/>
                <a:ext cx="392" cy="574"/>
              </a:xfrm>
              <a:custGeom>
                <a:avLst/>
                <a:gdLst>
                  <a:gd name="T0" fmla="*/ 370 w 392"/>
                  <a:gd name="T1" fmla="*/ 574 h 574"/>
                  <a:gd name="T2" fmla="*/ 370 w 392"/>
                  <a:gd name="T3" fmla="*/ 574 h 574"/>
                  <a:gd name="T4" fmla="*/ 383 w 392"/>
                  <a:gd name="T5" fmla="*/ 550 h 574"/>
                  <a:gd name="T6" fmla="*/ 390 w 392"/>
                  <a:gd name="T7" fmla="*/ 522 h 574"/>
                  <a:gd name="T8" fmla="*/ 392 w 392"/>
                  <a:gd name="T9" fmla="*/ 492 h 574"/>
                  <a:gd name="T10" fmla="*/ 387 w 392"/>
                  <a:gd name="T11" fmla="*/ 461 h 574"/>
                  <a:gd name="T12" fmla="*/ 380 w 392"/>
                  <a:gd name="T13" fmla="*/ 426 h 574"/>
                  <a:gd name="T14" fmla="*/ 366 w 392"/>
                  <a:gd name="T15" fmla="*/ 392 h 574"/>
                  <a:gd name="T16" fmla="*/ 347 w 392"/>
                  <a:gd name="T17" fmla="*/ 355 h 574"/>
                  <a:gd name="T18" fmla="*/ 326 w 392"/>
                  <a:gd name="T19" fmla="*/ 315 h 574"/>
                  <a:gd name="T20" fmla="*/ 298 w 392"/>
                  <a:gd name="T21" fmla="*/ 276 h 574"/>
                  <a:gd name="T22" fmla="*/ 267 w 392"/>
                  <a:gd name="T23" fmla="*/ 238 h 574"/>
                  <a:gd name="T24" fmla="*/ 231 w 392"/>
                  <a:gd name="T25" fmla="*/ 197 h 574"/>
                  <a:gd name="T26" fmla="*/ 193 w 392"/>
                  <a:gd name="T27" fmla="*/ 157 h 574"/>
                  <a:gd name="T28" fmla="*/ 151 w 392"/>
                  <a:gd name="T29" fmla="*/ 117 h 574"/>
                  <a:gd name="T30" fmla="*/ 106 w 392"/>
                  <a:gd name="T31" fmla="*/ 75 h 574"/>
                  <a:gd name="T32" fmla="*/ 57 w 392"/>
                  <a:gd name="T33" fmla="*/ 37 h 574"/>
                  <a:gd name="T34" fmla="*/ 6 w 392"/>
                  <a:gd name="T35" fmla="*/ 0 h 574"/>
                  <a:gd name="T36" fmla="*/ 0 w 392"/>
                  <a:gd name="T37" fmla="*/ 9 h 574"/>
                  <a:gd name="T38" fmla="*/ 51 w 392"/>
                  <a:gd name="T39" fmla="*/ 46 h 574"/>
                  <a:gd name="T40" fmla="*/ 100 w 392"/>
                  <a:gd name="T41" fmla="*/ 85 h 574"/>
                  <a:gd name="T42" fmla="*/ 145 w 392"/>
                  <a:gd name="T43" fmla="*/ 123 h 574"/>
                  <a:gd name="T44" fmla="*/ 187 w 392"/>
                  <a:gd name="T45" fmla="*/ 163 h 574"/>
                  <a:gd name="T46" fmla="*/ 225 w 392"/>
                  <a:gd name="T47" fmla="*/ 204 h 574"/>
                  <a:gd name="T48" fmla="*/ 258 w 392"/>
                  <a:gd name="T49" fmla="*/ 244 h 574"/>
                  <a:gd name="T50" fmla="*/ 289 w 392"/>
                  <a:gd name="T51" fmla="*/ 282 h 574"/>
                  <a:gd name="T52" fmla="*/ 316 w 392"/>
                  <a:gd name="T53" fmla="*/ 321 h 574"/>
                  <a:gd name="T54" fmla="*/ 338 w 392"/>
                  <a:gd name="T55" fmla="*/ 358 h 574"/>
                  <a:gd name="T56" fmla="*/ 356 w 392"/>
                  <a:gd name="T57" fmla="*/ 395 h 574"/>
                  <a:gd name="T58" fmla="*/ 370 w 392"/>
                  <a:gd name="T59" fmla="*/ 429 h 574"/>
                  <a:gd name="T60" fmla="*/ 378 w 392"/>
                  <a:gd name="T61" fmla="*/ 461 h 574"/>
                  <a:gd name="T62" fmla="*/ 383 w 392"/>
                  <a:gd name="T63" fmla="*/ 492 h 574"/>
                  <a:gd name="T64" fmla="*/ 381 w 392"/>
                  <a:gd name="T65" fmla="*/ 522 h 574"/>
                  <a:gd name="T66" fmla="*/ 373 w 392"/>
                  <a:gd name="T67" fmla="*/ 546 h 574"/>
                  <a:gd name="T68" fmla="*/ 361 w 392"/>
                  <a:gd name="T69" fmla="*/ 568 h 574"/>
                  <a:gd name="T70" fmla="*/ 361 w 392"/>
                  <a:gd name="T71" fmla="*/ 568 h 574"/>
                  <a:gd name="T72" fmla="*/ 370 w 392"/>
                  <a:gd name="T73" fmla="*/ 574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574"/>
                  <a:gd name="T113" fmla="*/ 392 w 392"/>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574">
                    <a:moveTo>
                      <a:pt x="370" y="574"/>
                    </a:moveTo>
                    <a:lnTo>
                      <a:pt x="370" y="574"/>
                    </a:lnTo>
                    <a:lnTo>
                      <a:pt x="383" y="550"/>
                    </a:lnTo>
                    <a:lnTo>
                      <a:pt x="390" y="522"/>
                    </a:lnTo>
                    <a:lnTo>
                      <a:pt x="392" y="492"/>
                    </a:lnTo>
                    <a:lnTo>
                      <a:pt x="387" y="461"/>
                    </a:lnTo>
                    <a:lnTo>
                      <a:pt x="380" y="426"/>
                    </a:lnTo>
                    <a:lnTo>
                      <a:pt x="366" y="392"/>
                    </a:lnTo>
                    <a:lnTo>
                      <a:pt x="347" y="355"/>
                    </a:lnTo>
                    <a:lnTo>
                      <a:pt x="326" y="315"/>
                    </a:lnTo>
                    <a:lnTo>
                      <a:pt x="298" y="276"/>
                    </a:lnTo>
                    <a:lnTo>
                      <a:pt x="267" y="238"/>
                    </a:lnTo>
                    <a:lnTo>
                      <a:pt x="231" y="197"/>
                    </a:lnTo>
                    <a:lnTo>
                      <a:pt x="193" y="157"/>
                    </a:lnTo>
                    <a:lnTo>
                      <a:pt x="151" y="117"/>
                    </a:lnTo>
                    <a:lnTo>
                      <a:pt x="106" y="75"/>
                    </a:lnTo>
                    <a:lnTo>
                      <a:pt x="57" y="37"/>
                    </a:lnTo>
                    <a:lnTo>
                      <a:pt x="6" y="0"/>
                    </a:lnTo>
                    <a:lnTo>
                      <a:pt x="0" y="9"/>
                    </a:lnTo>
                    <a:lnTo>
                      <a:pt x="51" y="46"/>
                    </a:lnTo>
                    <a:lnTo>
                      <a:pt x="100" y="85"/>
                    </a:lnTo>
                    <a:lnTo>
                      <a:pt x="145" y="123"/>
                    </a:lnTo>
                    <a:lnTo>
                      <a:pt x="187" y="163"/>
                    </a:lnTo>
                    <a:lnTo>
                      <a:pt x="225" y="204"/>
                    </a:lnTo>
                    <a:lnTo>
                      <a:pt x="258" y="244"/>
                    </a:lnTo>
                    <a:lnTo>
                      <a:pt x="289" y="282"/>
                    </a:lnTo>
                    <a:lnTo>
                      <a:pt x="316" y="321"/>
                    </a:lnTo>
                    <a:lnTo>
                      <a:pt x="338" y="358"/>
                    </a:lnTo>
                    <a:lnTo>
                      <a:pt x="356" y="395"/>
                    </a:lnTo>
                    <a:lnTo>
                      <a:pt x="370" y="429"/>
                    </a:lnTo>
                    <a:lnTo>
                      <a:pt x="378" y="461"/>
                    </a:lnTo>
                    <a:lnTo>
                      <a:pt x="383" y="492"/>
                    </a:lnTo>
                    <a:lnTo>
                      <a:pt x="381" y="522"/>
                    </a:lnTo>
                    <a:lnTo>
                      <a:pt x="373" y="546"/>
                    </a:lnTo>
                    <a:lnTo>
                      <a:pt x="361" y="568"/>
                    </a:lnTo>
                    <a:lnTo>
                      <a:pt x="370" y="5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65" name="Freeform 22"/>
              <p:cNvSpPr>
                <a:spLocks/>
              </p:cNvSpPr>
              <p:nvPr/>
            </p:nvSpPr>
            <p:spPr bwMode="auto">
              <a:xfrm>
                <a:off x="1114" y="2502"/>
                <a:ext cx="663" cy="216"/>
              </a:xfrm>
              <a:custGeom>
                <a:avLst/>
                <a:gdLst>
                  <a:gd name="T0" fmla="*/ 0 w 663"/>
                  <a:gd name="T1" fmla="*/ 9 h 216"/>
                  <a:gd name="T2" fmla="*/ 0 w 663"/>
                  <a:gd name="T3" fmla="*/ 9 h 216"/>
                  <a:gd name="T4" fmla="*/ 52 w 663"/>
                  <a:gd name="T5" fmla="*/ 44 h 216"/>
                  <a:gd name="T6" fmla="*/ 105 w 663"/>
                  <a:gd name="T7" fmla="*/ 77 h 216"/>
                  <a:gd name="T8" fmla="*/ 159 w 663"/>
                  <a:gd name="T9" fmla="*/ 106 h 216"/>
                  <a:gd name="T10" fmla="*/ 211 w 663"/>
                  <a:gd name="T11" fmla="*/ 133 h 216"/>
                  <a:gd name="T12" fmla="*/ 262 w 663"/>
                  <a:gd name="T13" fmla="*/ 154 h 216"/>
                  <a:gd name="T14" fmla="*/ 310 w 663"/>
                  <a:gd name="T15" fmla="*/ 174 h 216"/>
                  <a:gd name="T16" fmla="*/ 358 w 663"/>
                  <a:gd name="T17" fmla="*/ 190 h 216"/>
                  <a:gd name="T18" fmla="*/ 406 w 663"/>
                  <a:gd name="T19" fmla="*/ 202 h 216"/>
                  <a:gd name="T20" fmla="*/ 449 w 663"/>
                  <a:gd name="T21" fmla="*/ 210 h 216"/>
                  <a:gd name="T22" fmla="*/ 489 w 663"/>
                  <a:gd name="T23" fmla="*/ 214 h 216"/>
                  <a:gd name="T24" fmla="*/ 528 w 663"/>
                  <a:gd name="T25" fmla="*/ 216 h 216"/>
                  <a:gd name="T26" fmla="*/ 561 w 663"/>
                  <a:gd name="T27" fmla="*/ 211 h 216"/>
                  <a:gd name="T28" fmla="*/ 594 w 663"/>
                  <a:gd name="T29" fmla="*/ 205 h 216"/>
                  <a:gd name="T30" fmla="*/ 620 w 663"/>
                  <a:gd name="T31" fmla="*/ 194 h 216"/>
                  <a:gd name="T32" fmla="*/ 643 w 663"/>
                  <a:gd name="T33" fmla="*/ 177 h 216"/>
                  <a:gd name="T34" fmla="*/ 663 w 663"/>
                  <a:gd name="T35" fmla="*/ 157 h 216"/>
                  <a:gd name="T36" fmla="*/ 654 w 663"/>
                  <a:gd name="T37" fmla="*/ 151 h 216"/>
                  <a:gd name="T38" fmla="*/ 637 w 663"/>
                  <a:gd name="T39" fmla="*/ 171 h 216"/>
                  <a:gd name="T40" fmla="*/ 617 w 663"/>
                  <a:gd name="T41" fmla="*/ 185 h 216"/>
                  <a:gd name="T42" fmla="*/ 591 w 663"/>
                  <a:gd name="T43" fmla="*/ 196 h 216"/>
                  <a:gd name="T44" fmla="*/ 561 w 663"/>
                  <a:gd name="T45" fmla="*/ 202 h 216"/>
                  <a:gd name="T46" fmla="*/ 528 w 663"/>
                  <a:gd name="T47" fmla="*/ 207 h 216"/>
                  <a:gd name="T48" fmla="*/ 489 w 663"/>
                  <a:gd name="T49" fmla="*/ 205 h 216"/>
                  <a:gd name="T50" fmla="*/ 449 w 663"/>
                  <a:gd name="T51" fmla="*/ 200 h 216"/>
                  <a:gd name="T52" fmla="*/ 406 w 663"/>
                  <a:gd name="T53" fmla="*/ 193 h 216"/>
                  <a:gd name="T54" fmla="*/ 361 w 663"/>
                  <a:gd name="T55" fmla="*/ 180 h 216"/>
                  <a:gd name="T56" fmla="*/ 313 w 663"/>
                  <a:gd name="T57" fmla="*/ 165 h 216"/>
                  <a:gd name="T58" fmla="*/ 265 w 663"/>
                  <a:gd name="T59" fmla="*/ 145 h 216"/>
                  <a:gd name="T60" fmla="*/ 214 w 663"/>
                  <a:gd name="T61" fmla="*/ 123 h 216"/>
                  <a:gd name="T62" fmla="*/ 162 w 663"/>
                  <a:gd name="T63" fmla="*/ 97 h 216"/>
                  <a:gd name="T64" fmla="*/ 111 w 663"/>
                  <a:gd name="T65" fmla="*/ 68 h 216"/>
                  <a:gd name="T66" fmla="*/ 58 w 663"/>
                  <a:gd name="T67" fmla="*/ 35 h 216"/>
                  <a:gd name="T68" fmla="*/ 6 w 663"/>
                  <a:gd name="T69" fmla="*/ 0 h 216"/>
                  <a:gd name="T70" fmla="*/ 6 w 663"/>
                  <a:gd name="T71" fmla="*/ 0 h 216"/>
                  <a:gd name="T72" fmla="*/ 0 w 663"/>
                  <a:gd name="T73" fmla="*/ 9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3"/>
                  <a:gd name="T112" fmla="*/ 0 h 216"/>
                  <a:gd name="T113" fmla="*/ 663 w 663"/>
                  <a:gd name="T114" fmla="*/ 216 h 2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3" h="216">
                    <a:moveTo>
                      <a:pt x="0" y="9"/>
                    </a:moveTo>
                    <a:lnTo>
                      <a:pt x="0" y="9"/>
                    </a:lnTo>
                    <a:lnTo>
                      <a:pt x="52" y="44"/>
                    </a:lnTo>
                    <a:lnTo>
                      <a:pt x="105" y="77"/>
                    </a:lnTo>
                    <a:lnTo>
                      <a:pt x="159" y="106"/>
                    </a:lnTo>
                    <a:lnTo>
                      <a:pt x="211" y="133"/>
                    </a:lnTo>
                    <a:lnTo>
                      <a:pt x="262" y="154"/>
                    </a:lnTo>
                    <a:lnTo>
                      <a:pt x="310" y="174"/>
                    </a:lnTo>
                    <a:lnTo>
                      <a:pt x="358" y="190"/>
                    </a:lnTo>
                    <a:lnTo>
                      <a:pt x="406" y="202"/>
                    </a:lnTo>
                    <a:lnTo>
                      <a:pt x="449" y="210"/>
                    </a:lnTo>
                    <a:lnTo>
                      <a:pt x="489" y="214"/>
                    </a:lnTo>
                    <a:lnTo>
                      <a:pt x="528" y="216"/>
                    </a:lnTo>
                    <a:lnTo>
                      <a:pt x="561" y="211"/>
                    </a:lnTo>
                    <a:lnTo>
                      <a:pt x="594" y="205"/>
                    </a:lnTo>
                    <a:lnTo>
                      <a:pt x="620" y="194"/>
                    </a:lnTo>
                    <a:lnTo>
                      <a:pt x="643" y="177"/>
                    </a:lnTo>
                    <a:lnTo>
                      <a:pt x="663" y="157"/>
                    </a:lnTo>
                    <a:lnTo>
                      <a:pt x="654" y="151"/>
                    </a:lnTo>
                    <a:lnTo>
                      <a:pt x="637" y="171"/>
                    </a:lnTo>
                    <a:lnTo>
                      <a:pt x="617" y="185"/>
                    </a:lnTo>
                    <a:lnTo>
                      <a:pt x="591" y="196"/>
                    </a:lnTo>
                    <a:lnTo>
                      <a:pt x="561" y="202"/>
                    </a:lnTo>
                    <a:lnTo>
                      <a:pt x="528" y="207"/>
                    </a:lnTo>
                    <a:lnTo>
                      <a:pt x="489" y="205"/>
                    </a:lnTo>
                    <a:lnTo>
                      <a:pt x="449" y="200"/>
                    </a:lnTo>
                    <a:lnTo>
                      <a:pt x="406" y="193"/>
                    </a:lnTo>
                    <a:lnTo>
                      <a:pt x="361" y="180"/>
                    </a:lnTo>
                    <a:lnTo>
                      <a:pt x="313" y="165"/>
                    </a:lnTo>
                    <a:lnTo>
                      <a:pt x="265" y="145"/>
                    </a:lnTo>
                    <a:lnTo>
                      <a:pt x="214" y="123"/>
                    </a:lnTo>
                    <a:lnTo>
                      <a:pt x="162" y="97"/>
                    </a:lnTo>
                    <a:lnTo>
                      <a:pt x="111" y="68"/>
                    </a:lnTo>
                    <a:lnTo>
                      <a:pt x="58" y="35"/>
                    </a:lnTo>
                    <a:lnTo>
                      <a:pt x="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66" name="Freeform 23"/>
              <p:cNvSpPr>
                <a:spLocks/>
              </p:cNvSpPr>
              <p:nvPr/>
            </p:nvSpPr>
            <p:spPr bwMode="auto">
              <a:xfrm>
                <a:off x="743" y="2607"/>
                <a:ext cx="68" cy="68"/>
              </a:xfrm>
              <a:custGeom>
                <a:avLst/>
                <a:gdLst>
                  <a:gd name="T0" fmla="*/ 34 w 68"/>
                  <a:gd name="T1" fmla="*/ 68 h 68"/>
                  <a:gd name="T2" fmla="*/ 48 w 68"/>
                  <a:gd name="T3" fmla="*/ 65 h 68"/>
                  <a:gd name="T4" fmla="*/ 59 w 68"/>
                  <a:gd name="T5" fmla="*/ 57 h 68"/>
                  <a:gd name="T6" fmla="*/ 65 w 68"/>
                  <a:gd name="T7" fmla="*/ 46 h 68"/>
                  <a:gd name="T8" fmla="*/ 68 w 68"/>
                  <a:gd name="T9" fmla="*/ 34 h 68"/>
                  <a:gd name="T10" fmla="*/ 65 w 68"/>
                  <a:gd name="T11" fmla="*/ 20 h 68"/>
                  <a:gd name="T12" fmla="*/ 59 w 68"/>
                  <a:gd name="T13" fmla="*/ 9 h 68"/>
                  <a:gd name="T14" fmla="*/ 48 w 68"/>
                  <a:gd name="T15" fmla="*/ 3 h 68"/>
                  <a:gd name="T16" fmla="*/ 34 w 68"/>
                  <a:gd name="T17" fmla="*/ 0 h 68"/>
                  <a:gd name="T18" fmla="*/ 22 w 68"/>
                  <a:gd name="T19" fmla="*/ 3 h 68"/>
                  <a:gd name="T20" fmla="*/ 11 w 68"/>
                  <a:gd name="T21" fmla="*/ 9 h 68"/>
                  <a:gd name="T22" fmla="*/ 3 w 68"/>
                  <a:gd name="T23" fmla="*/ 20 h 68"/>
                  <a:gd name="T24" fmla="*/ 0 w 68"/>
                  <a:gd name="T25" fmla="*/ 34 h 68"/>
                  <a:gd name="T26" fmla="*/ 3 w 68"/>
                  <a:gd name="T27" fmla="*/ 46 h 68"/>
                  <a:gd name="T28" fmla="*/ 11 w 68"/>
                  <a:gd name="T29" fmla="*/ 57 h 68"/>
                  <a:gd name="T30" fmla="*/ 22 w 68"/>
                  <a:gd name="T31" fmla="*/ 65 h 68"/>
                  <a:gd name="T32" fmla="*/ 34 w 68"/>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34" y="68"/>
                    </a:moveTo>
                    <a:lnTo>
                      <a:pt x="48" y="65"/>
                    </a:lnTo>
                    <a:lnTo>
                      <a:pt x="59" y="57"/>
                    </a:lnTo>
                    <a:lnTo>
                      <a:pt x="65" y="46"/>
                    </a:lnTo>
                    <a:lnTo>
                      <a:pt x="68" y="34"/>
                    </a:lnTo>
                    <a:lnTo>
                      <a:pt x="65" y="20"/>
                    </a:lnTo>
                    <a:lnTo>
                      <a:pt x="59" y="9"/>
                    </a:lnTo>
                    <a:lnTo>
                      <a:pt x="48" y="3"/>
                    </a:lnTo>
                    <a:lnTo>
                      <a:pt x="34" y="0"/>
                    </a:lnTo>
                    <a:lnTo>
                      <a:pt x="22" y="3"/>
                    </a:lnTo>
                    <a:lnTo>
                      <a:pt x="11" y="9"/>
                    </a:lnTo>
                    <a:lnTo>
                      <a:pt x="3" y="20"/>
                    </a:lnTo>
                    <a:lnTo>
                      <a:pt x="0" y="34"/>
                    </a:lnTo>
                    <a:lnTo>
                      <a:pt x="3" y="46"/>
                    </a:lnTo>
                    <a:lnTo>
                      <a:pt x="11" y="57"/>
                    </a:lnTo>
                    <a:lnTo>
                      <a:pt x="22" y="65"/>
                    </a:lnTo>
                    <a:lnTo>
                      <a:pt x="34" y="68"/>
                    </a:lnTo>
                    <a:close/>
                  </a:path>
                </a:pathLst>
              </a:custGeom>
              <a:solidFill>
                <a:srgbClr val="028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67" name="Freeform 24"/>
              <p:cNvSpPr>
                <a:spLocks/>
              </p:cNvSpPr>
              <p:nvPr/>
            </p:nvSpPr>
            <p:spPr bwMode="auto">
              <a:xfrm>
                <a:off x="1488" y="2016"/>
                <a:ext cx="68" cy="68"/>
              </a:xfrm>
              <a:custGeom>
                <a:avLst/>
                <a:gdLst>
                  <a:gd name="T0" fmla="*/ 34 w 68"/>
                  <a:gd name="T1" fmla="*/ 68 h 68"/>
                  <a:gd name="T2" fmla="*/ 48 w 68"/>
                  <a:gd name="T3" fmla="*/ 65 h 68"/>
                  <a:gd name="T4" fmla="*/ 59 w 68"/>
                  <a:gd name="T5" fmla="*/ 57 h 68"/>
                  <a:gd name="T6" fmla="*/ 65 w 68"/>
                  <a:gd name="T7" fmla="*/ 46 h 68"/>
                  <a:gd name="T8" fmla="*/ 68 w 68"/>
                  <a:gd name="T9" fmla="*/ 34 h 68"/>
                  <a:gd name="T10" fmla="*/ 65 w 68"/>
                  <a:gd name="T11" fmla="*/ 20 h 68"/>
                  <a:gd name="T12" fmla="*/ 59 w 68"/>
                  <a:gd name="T13" fmla="*/ 9 h 68"/>
                  <a:gd name="T14" fmla="*/ 48 w 68"/>
                  <a:gd name="T15" fmla="*/ 3 h 68"/>
                  <a:gd name="T16" fmla="*/ 34 w 68"/>
                  <a:gd name="T17" fmla="*/ 0 h 68"/>
                  <a:gd name="T18" fmla="*/ 22 w 68"/>
                  <a:gd name="T19" fmla="*/ 3 h 68"/>
                  <a:gd name="T20" fmla="*/ 11 w 68"/>
                  <a:gd name="T21" fmla="*/ 9 h 68"/>
                  <a:gd name="T22" fmla="*/ 3 w 68"/>
                  <a:gd name="T23" fmla="*/ 20 h 68"/>
                  <a:gd name="T24" fmla="*/ 0 w 68"/>
                  <a:gd name="T25" fmla="*/ 34 h 68"/>
                  <a:gd name="T26" fmla="*/ 3 w 68"/>
                  <a:gd name="T27" fmla="*/ 46 h 68"/>
                  <a:gd name="T28" fmla="*/ 11 w 68"/>
                  <a:gd name="T29" fmla="*/ 57 h 68"/>
                  <a:gd name="T30" fmla="*/ 22 w 68"/>
                  <a:gd name="T31" fmla="*/ 65 h 68"/>
                  <a:gd name="T32" fmla="*/ 34 w 68"/>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34" y="68"/>
                    </a:moveTo>
                    <a:lnTo>
                      <a:pt x="48" y="65"/>
                    </a:lnTo>
                    <a:lnTo>
                      <a:pt x="59" y="57"/>
                    </a:lnTo>
                    <a:lnTo>
                      <a:pt x="65" y="46"/>
                    </a:lnTo>
                    <a:lnTo>
                      <a:pt x="68" y="34"/>
                    </a:lnTo>
                    <a:lnTo>
                      <a:pt x="65" y="20"/>
                    </a:lnTo>
                    <a:lnTo>
                      <a:pt x="59" y="9"/>
                    </a:lnTo>
                    <a:lnTo>
                      <a:pt x="48" y="3"/>
                    </a:lnTo>
                    <a:lnTo>
                      <a:pt x="34" y="0"/>
                    </a:lnTo>
                    <a:lnTo>
                      <a:pt x="22" y="3"/>
                    </a:lnTo>
                    <a:lnTo>
                      <a:pt x="11" y="9"/>
                    </a:lnTo>
                    <a:lnTo>
                      <a:pt x="3" y="20"/>
                    </a:lnTo>
                    <a:lnTo>
                      <a:pt x="0" y="34"/>
                    </a:lnTo>
                    <a:lnTo>
                      <a:pt x="3" y="46"/>
                    </a:lnTo>
                    <a:lnTo>
                      <a:pt x="11" y="57"/>
                    </a:lnTo>
                    <a:lnTo>
                      <a:pt x="22" y="65"/>
                    </a:lnTo>
                    <a:lnTo>
                      <a:pt x="34" y="68"/>
                    </a:lnTo>
                    <a:close/>
                  </a:path>
                </a:pathLst>
              </a:custGeom>
              <a:solidFill>
                <a:srgbClr val="028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68" name="Freeform 25"/>
              <p:cNvSpPr>
                <a:spLocks/>
              </p:cNvSpPr>
              <p:nvPr/>
            </p:nvSpPr>
            <p:spPr bwMode="auto">
              <a:xfrm>
                <a:off x="1584" y="2688"/>
                <a:ext cx="68" cy="68"/>
              </a:xfrm>
              <a:custGeom>
                <a:avLst/>
                <a:gdLst>
                  <a:gd name="T0" fmla="*/ 34 w 68"/>
                  <a:gd name="T1" fmla="*/ 68 h 68"/>
                  <a:gd name="T2" fmla="*/ 48 w 68"/>
                  <a:gd name="T3" fmla="*/ 65 h 68"/>
                  <a:gd name="T4" fmla="*/ 59 w 68"/>
                  <a:gd name="T5" fmla="*/ 57 h 68"/>
                  <a:gd name="T6" fmla="*/ 65 w 68"/>
                  <a:gd name="T7" fmla="*/ 46 h 68"/>
                  <a:gd name="T8" fmla="*/ 68 w 68"/>
                  <a:gd name="T9" fmla="*/ 34 h 68"/>
                  <a:gd name="T10" fmla="*/ 65 w 68"/>
                  <a:gd name="T11" fmla="*/ 20 h 68"/>
                  <a:gd name="T12" fmla="*/ 59 w 68"/>
                  <a:gd name="T13" fmla="*/ 9 h 68"/>
                  <a:gd name="T14" fmla="*/ 48 w 68"/>
                  <a:gd name="T15" fmla="*/ 3 h 68"/>
                  <a:gd name="T16" fmla="*/ 34 w 68"/>
                  <a:gd name="T17" fmla="*/ 0 h 68"/>
                  <a:gd name="T18" fmla="*/ 22 w 68"/>
                  <a:gd name="T19" fmla="*/ 3 h 68"/>
                  <a:gd name="T20" fmla="*/ 11 w 68"/>
                  <a:gd name="T21" fmla="*/ 9 h 68"/>
                  <a:gd name="T22" fmla="*/ 3 w 68"/>
                  <a:gd name="T23" fmla="*/ 20 h 68"/>
                  <a:gd name="T24" fmla="*/ 0 w 68"/>
                  <a:gd name="T25" fmla="*/ 34 h 68"/>
                  <a:gd name="T26" fmla="*/ 3 w 68"/>
                  <a:gd name="T27" fmla="*/ 46 h 68"/>
                  <a:gd name="T28" fmla="*/ 11 w 68"/>
                  <a:gd name="T29" fmla="*/ 57 h 68"/>
                  <a:gd name="T30" fmla="*/ 22 w 68"/>
                  <a:gd name="T31" fmla="*/ 65 h 68"/>
                  <a:gd name="T32" fmla="*/ 34 w 68"/>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34" y="68"/>
                    </a:moveTo>
                    <a:lnTo>
                      <a:pt x="48" y="65"/>
                    </a:lnTo>
                    <a:lnTo>
                      <a:pt x="59" y="57"/>
                    </a:lnTo>
                    <a:lnTo>
                      <a:pt x="65" y="46"/>
                    </a:lnTo>
                    <a:lnTo>
                      <a:pt x="68" y="34"/>
                    </a:lnTo>
                    <a:lnTo>
                      <a:pt x="65" y="20"/>
                    </a:lnTo>
                    <a:lnTo>
                      <a:pt x="59" y="9"/>
                    </a:lnTo>
                    <a:lnTo>
                      <a:pt x="48" y="3"/>
                    </a:lnTo>
                    <a:lnTo>
                      <a:pt x="34" y="0"/>
                    </a:lnTo>
                    <a:lnTo>
                      <a:pt x="22" y="3"/>
                    </a:lnTo>
                    <a:lnTo>
                      <a:pt x="11" y="9"/>
                    </a:lnTo>
                    <a:lnTo>
                      <a:pt x="3" y="20"/>
                    </a:lnTo>
                    <a:lnTo>
                      <a:pt x="0" y="34"/>
                    </a:lnTo>
                    <a:lnTo>
                      <a:pt x="3" y="46"/>
                    </a:lnTo>
                    <a:lnTo>
                      <a:pt x="11" y="57"/>
                    </a:lnTo>
                    <a:lnTo>
                      <a:pt x="22" y="65"/>
                    </a:lnTo>
                    <a:lnTo>
                      <a:pt x="34" y="68"/>
                    </a:lnTo>
                    <a:close/>
                  </a:path>
                </a:pathLst>
              </a:custGeom>
              <a:solidFill>
                <a:srgbClr val="028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30759" name="Group 26"/>
            <p:cNvGrpSpPr>
              <a:grpSpLocks/>
            </p:cNvGrpSpPr>
            <p:nvPr/>
          </p:nvGrpSpPr>
          <p:grpSpPr bwMode="auto">
            <a:xfrm>
              <a:off x="1104" y="2160"/>
              <a:ext cx="360" cy="328"/>
              <a:chOff x="1560" y="1792"/>
              <a:chExt cx="360" cy="328"/>
            </a:xfrm>
          </p:grpSpPr>
          <p:sp>
            <p:nvSpPr>
              <p:cNvPr id="30760" name="Oval 27"/>
              <p:cNvSpPr>
                <a:spLocks noChangeArrowheads="1"/>
              </p:cNvSpPr>
              <p:nvPr/>
            </p:nvSpPr>
            <p:spPr bwMode="auto">
              <a:xfrm>
                <a:off x="1736" y="1960"/>
                <a:ext cx="64"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61" name="Freeform 28"/>
              <p:cNvSpPr>
                <a:spLocks/>
              </p:cNvSpPr>
              <p:nvPr/>
            </p:nvSpPr>
            <p:spPr bwMode="auto">
              <a:xfrm>
                <a:off x="1736" y="1960"/>
                <a:ext cx="64" cy="56"/>
              </a:xfrm>
              <a:custGeom>
                <a:avLst/>
                <a:gdLst>
                  <a:gd name="T0" fmla="*/ 40 w 64"/>
                  <a:gd name="T1" fmla="*/ 8 h 56"/>
                  <a:gd name="T2" fmla="*/ 48 w 64"/>
                  <a:gd name="T3" fmla="*/ 8 h 56"/>
                  <a:gd name="T4" fmla="*/ 48 w 64"/>
                  <a:gd name="T5" fmla="*/ 16 h 56"/>
                  <a:gd name="T6" fmla="*/ 56 w 64"/>
                  <a:gd name="T7" fmla="*/ 16 h 56"/>
                  <a:gd name="T8" fmla="*/ 56 w 64"/>
                  <a:gd name="T9" fmla="*/ 24 h 56"/>
                  <a:gd name="T10" fmla="*/ 56 w 64"/>
                  <a:gd name="T11" fmla="*/ 32 h 56"/>
                  <a:gd name="T12" fmla="*/ 56 w 64"/>
                  <a:gd name="T13" fmla="*/ 40 h 56"/>
                  <a:gd name="T14" fmla="*/ 48 w 64"/>
                  <a:gd name="T15" fmla="*/ 40 h 56"/>
                  <a:gd name="T16" fmla="*/ 48 w 64"/>
                  <a:gd name="T17" fmla="*/ 40 h 56"/>
                  <a:gd name="T18" fmla="*/ 40 w 64"/>
                  <a:gd name="T19" fmla="*/ 48 h 56"/>
                  <a:gd name="T20" fmla="*/ 32 w 64"/>
                  <a:gd name="T21" fmla="*/ 48 h 56"/>
                  <a:gd name="T22" fmla="*/ 24 w 64"/>
                  <a:gd name="T23" fmla="*/ 48 h 56"/>
                  <a:gd name="T24" fmla="*/ 24 w 64"/>
                  <a:gd name="T25" fmla="*/ 40 h 56"/>
                  <a:gd name="T26" fmla="*/ 16 w 64"/>
                  <a:gd name="T27" fmla="*/ 40 h 56"/>
                  <a:gd name="T28" fmla="*/ 8 w 64"/>
                  <a:gd name="T29" fmla="*/ 40 h 56"/>
                  <a:gd name="T30" fmla="*/ 8 w 64"/>
                  <a:gd name="T31" fmla="*/ 32 h 56"/>
                  <a:gd name="T32" fmla="*/ 8 w 64"/>
                  <a:gd name="T33" fmla="*/ 24 h 56"/>
                  <a:gd name="T34" fmla="*/ 8 w 64"/>
                  <a:gd name="T35" fmla="*/ 16 h 56"/>
                  <a:gd name="T36" fmla="*/ 16 w 64"/>
                  <a:gd name="T37" fmla="*/ 16 h 56"/>
                  <a:gd name="T38" fmla="*/ 24 w 64"/>
                  <a:gd name="T39" fmla="*/ 8 h 56"/>
                  <a:gd name="T40" fmla="*/ 24 w 64"/>
                  <a:gd name="T41" fmla="*/ 8 h 56"/>
                  <a:gd name="T42" fmla="*/ 32 w 64"/>
                  <a:gd name="T43" fmla="*/ 0 h 56"/>
                  <a:gd name="T44" fmla="*/ 40 w 64"/>
                  <a:gd name="T45" fmla="*/ 0 h 56"/>
                  <a:gd name="T46" fmla="*/ 48 w 64"/>
                  <a:gd name="T47" fmla="*/ 8 h 56"/>
                  <a:gd name="T48" fmla="*/ 56 w 64"/>
                  <a:gd name="T49" fmla="*/ 8 h 56"/>
                  <a:gd name="T50" fmla="*/ 64 w 64"/>
                  <a:gd name="T51" fmla="*/ 16 h 56"/>
                  <a:gd name="T52" fmla="*/ 64 w 64"/>
                  <a:gd name="T53" fmla="*/ 24 h 56"/>
                  <a:gd name="T54" fmla="*/ 64 w 64"/>
                  <a:gd name="T55" fmla="*/ 32 h 56"/>
                  <a:gd name="T56" fmla="*/ 64 w 64"/>
                  <a:gd name="T57" fmla="*/ 40 h 56"/>
                  <a:gd name="T58" fmla="*/ 56 w 64"/>
                  <a:gd name="T59" fmla="*/ 48 h 56"/>
                  <a:gd name="T60" fmla="*/ 48 w 64"/>
                  <a:gd name="T61" fmla="*/ 56 h 56"/>
                  <a:gd name="T62" fmla="*/ 40 w 64"/>
                  <a:gd name="T63" fmla="*/ 56 h 56"/>
                  <a:gd name="T64" fmla="*/ 32 w 64"/>
                  <a:gd name="T65" fmla="*/ 56 h 56"/>
                  <a:gd name="T66" fmla="*/ 16 w 64"/>
                  <a:gd name="T67" fmla="*/ 56 h 56"/>
                  <a:gd name="T68" fmla="*/ 8 w 64"/>
                  <a:gd name="T69" fmla="*/ 48 h 56"/>
                  <a:gd name="T70" fmla="*/ 8 w 64"/>
                  <a:gd name="T71" fmla="*/ 40 h 56"/>
                  <a:gd name="T72" fmla="*/ 0 w 64"/>
                  <a:gd name="T73" fmla="*/ 40 h 56"/>
                  <a:gd name="T74" fmla="*/ 0 w 64"/>
                  <a:gd name="T75" fmla="*/ 32 h 56"/>
                  <a:gd name="T76" fmla="*/ 0 w 64"/>
                  <a:gd name="T77" fmla="*/ 16 h 56"/>
                  <a:gd name="T78" fmla="*/ 8 w 64"/>
                  <a:gd name="T79" fmla="*/ 16 h 56"/>
                  <a:gd name="T80" fmla="*/ 8 w 64"/>
                  <a:gd name="T81" fmla="*/ 8 h 56"/>
                  <a:gd name="T82" fmla="*/ 16 w 64"/>
                  <a:gd name="T83" fmla="*/ 0 h 56"/>
                  <a:gd name="T84" fmla="*/ 32 w 64"/>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56"/>
                  <a:gd name="T131" fmla="*/ 64 w 64"/>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56">
                    <a:moveTo>
                      <a:pt x="32" y="8"/>
                    </a:moveTo>
                    <a:lnTo>
                      <a:pt x="32" y="8"/>
                    </a:lnTo>
                    <a:lnTo>
                      <a:pt x="40" y="8"/>
                    </a:lnTo>
                    <a:lnTo>
                      <a:pt x="48" y="8"/>
                    </a:lnTo>
                    <a:lnTo>
                      <a:pt x="48" y="16"/>
                    </a:lnTo>
                    <a:lnTo>
                      <a:pt x="56" y="16"/>
                    </a:lnTo>
                    <a:lnTo>
                      <a:pt x="56" y="24"/>
                    </a:lnTo>
                    <a:lnTo>
                      <a:pt x="56" y="32"/>
                    </a:lnTo>
                    <a:lnTo>
                      <a:pt x="56" y="40"/>
                    </a:lnTo>
                    <a:lnTo>
                      <a:pt x="48" y="40"/>
                    </a:lnTo>
                    <a:lnTo>
                      <a:pt x="48" y="48"/>
                    </a:lnTo>
                    <a:lnTo>
                      <a:pt x="40" y="48"/>
                    </a:lnTo>
                    <a:lnTo>
                      <a:pt x="32" y="48"/>
                    </a:lnTo>
                    <a:lnTo>
                      <a:pt x="24" y="48"/>
                    </a:lnTo>
                    <a:lnTo>
                      <a:pt x="24" y="40"/>
                    </a:lnTo>
                    <a:lnTo>
                      <a:pt x="16" y="40"/>
                    </a:lnTo>
                    <a:lnTo>
                      <a:pt x="8" y="40"/>
                    </a:lnTo>
                    <a:lnTo>
                      <a:pt x="8" y="32"/>
                    </a:lnTo>
                    <a:lnTo>
                      <a:pt x="8" y="24"/>
                    </a:lnTo>
                    <a:lnTo>
                      <a:pt x="8" y="16"/>
                    </a:lnTo>
                    <a:lnTo>
                      <a:pt x="16" y="16"/>
                    </a:lnTo>
                    <a:lnTo>
                      <a:pt x="24" y="16"/>
                    </a:lnTo>
                    <a:lnTo>
                      <a:pt x="24" y="8"/>
                    </a:lnTo>
                    <a:lnTo>
                      <a:pt x="32" y="8"/>
                    </a:lnTo>
                    <a:lnTo>
                      <a:pt x="32" y="0"/>
                    </a:lnTo>
                    <a:lnTo>
                      <a:pt x="40" y="0"/>
                    </a:lnTo>
                    <a:lnTo>
                      <a:pt x="48" y="0"/>
                    </a:lnTo>
                    <a:lnTo>
                      <a:pt x="48" y="8"/>
                    </a:lnTo>
                    <a:lnTo>
                      <a:pt x="56" y="8"/>
                    </a:lnTo>
                    <a:lnTo>
                      <a:pt x="56" y="16"/>
                    </a:lnTo>
                    <a:lnTo>
                      <a:pt x="64" y="16"/>
                    </a:lnTo>
                    <a:lnTo>
                      <a:pt x="64" y="24"/>
                    </a:lnTo>
                    <a:lnTo>
                      <a:pt x="64" y="32"/>
                    </a:lnTo>
                    <a:lnTo>
                      <a:pt x="64" y="40"/>
                    </a:lnTo>
                    <a:lnTo>
                      <a:pt x="56" y="40"/>
                    </a:lnTo>
                    <a:lnTo>
                      <a:pt x="56" y="48"/>
                    </a:lnTo>
                    <a:lnTo>
                      <a:pt x="48" y="48"/>
                    </a:lnTo>
                    <a:lnTo>
                      <a:pt x="48" y="56"/>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62" name="Oval 29"/>
              <p:cNvSpPr>
                <a:spLocks noChangeArrowheads="1"/>
              </p:cNvSpPr>
              <p:nvPr/>
            </p:nvSpPr>
            <p:spPr bwMode="auto">
              <a:xfrm>
                <a:off x="1736" y="2016"/>
                <a:ext cx="64"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63" name="Freeform 30"/>
              <p:cNvSpPr>
                <a:spLocks/>
              </p:cNvSpPr>
              <p:nvPr/>
            </p:nvSpPr>
            <p:spPr bwMode="auto">
              <a:xfrm>
                <a:off x="1736" y="2016"/>
                <a:ext cx="64" cy="56"/>
              </a:xfrm>
              <a:custGeom>
                <a:avLst/>
                <a:gdLst>
                  <a:gd name="T0" fmla="*/ 40 w 64"/>
                  <a:gd name="T1" fmla="*/ 8 h 56"/>
                  <a:gd name="T2" fmla="*/ 48 w 64"/>
                  <a:gd name="T3" fmla="*/ 8 h 56"/>
                  <a:gd name="T4" fmla="*/ 48 w 64"/>
                  <a:gd name="T5" fmla="*/ 16 h 56"/>
                  <a:gd name="T6" fmla="*/ 56 w 64"/>
                  <a:gd name="T7" fmla="*/ 16 h 56"/>
                  <a:gd name="T8" fmla="*/ 56 w 64"/>
                  <a:gd name="T9" fmla="*/ 24 h 56"/>
                  <a:gd name="T10" fmla="*/ 56 w 64"/>
                  <a:gd name="T11" fmla="*/ 32 h 56"/>
                  <a:gd name="T12" fmla="*/ 56 w 64"/>
                  <a:gd name="T13" fmla="*/ 40 h 56"/>
                  <a:gd name="T14" fmla="*/ 48 w 64"/>
                  <a:gd name="T15" fmla="*/ 40 h 56"/>
                  <a:gd name="T16" fmla="*/ 48 w 64"/>
                  <a:gd name="T17" fmla="*/ 40 h 56"/>
                  <a:gd name="T18" fmla="*/ 40 w 64"/>
                  <a:gd name="T19" fmla="*/ 48 h 56"/>
                  <a:gd name="T20" fmla="*/ 32 w 64"/>
                  <a:gd name="T21" fmla="*/ 48 h 56"/>
                  <a:gd name="T22" fmla="*/ 24 w 64"/>
                  <a:gd name="T23" fmla="*/ 48 h 56"/>
                  <a:gd name="T24" fmla="*/ 24 w 64"/>
                  <a:gd name="T25" fmla="*/ 40 h 56"/>
                  <a:gd name="T26" fmla="*/ 16 w 64"/>
                  <a:gd name="T27" fmla="*/ 40 h 56"/>
                  <a:gd name="T28" fmla="*/ 8 w 64"/>
                  <a:gd name="T29" fmla="*/ 40 h 56"/>
                  <a:gd name="T30" fmla="*/ 8 w 64"/>
                  <a:gd name="T31" fmla="*/ 32 h 56"/>
                  <a:gd name="T32" fmla="*/ 8 w 64"/>
                  <a:gd name="T33" fmla="*/ 24 h 56"/>
                  <a:gd name="T34" fmla="*/ 8 w 64"/>
                  <a:gd name="T35" fmla="*/ 16 h 56"/>
                  <a:gd name="T36" fmla="*/ 16 w 64"/>
                  <a:gd name="T37" fmla="*/ 16 h 56"/>
                  <a:gd name="T38" fmla="*/ 24 w 64"/>
                  <a:gd name="T39" fmla="*/ 8 h 56"/>
                  <a:gd name="T40" fmla="*/ 24 w 64"/>
                  <a:gd name="T41" fmla="*/ 8 h 56"/>
                  <a:gd name="T42" fmla="*/ 32 w 64"/>
                  <a:gd name="T43" fmla="*/ 0 h 56"/>
                  <a:gd name="T44" fmla="*/ 40 w 64"/>
                  <a:gd name="T45" fmla="*/ 0 h 56"/>
                  <a:gd name="T46" fmla="*/ 48 w 64"/>
                  <a:gd name="T47" fmla="*/ 8 h 56"/>
                  <a:gd name="T48" fmla="*/ 56 w 64"/>
                  <a:gd name="T49" fmla="*/ 8 h 56"/>
                  <a:gd name="T50" fmla="*/ 64 w 64"/>
                  <a:gd name="T51" fmla="*/ 16 h 56"/>
                  <a:gd name="T52" fmla="*/ 64 w 64"/>
                  <a:gd name="T53" fmla="*/ 24 h 56"/>
                  <a:gd name="T54" fmla="*/ 64 w 64"/>
                  <a:gd name="T55" fmla="*/ 32 h 56"/>
                  <a:gd name="T56" fmla="*/ 64 w 64"/>
                  <a:gd name="T57" fmla="*/ 40 h 56"/>
                  <a:gd name="T58" fmla="*/ 56 w 64"/>
                  <a:gd name="T59" fmla="*/ 48 h 56"/>
                  <a:gd name="T60" fmla="*/ 48 w 64"/>
                  <a:gd name="T61" fmla="*/ 56 h 56"/>
                  <a:gd name="T62" fmla="*/ 40 w 64"/>
                  <a:gd name="T63" fmla="*/ 56 h 56"/>
                  <a:gd name="T64" fmla="*/ 32 w 64"/>
                  <a:gd name="T65" fmla="*/ 56 h 56"/>
                  <a:gd name="T66" fmla="*/ 16 w 64"/>
                  <a:gd name="T67" fmla="*/ 56 h 56"/>
                  <a:gd name="T68" fmla="*/ 8 w 64"/>
                  <a:gd name="T69" fmla="*/ 48 h 56"/>
                  <a:gd name="T70" fmla="*/ 8 w 64"/>
                  <a:gd name="T71" fmla="*/ 40 h 56"/>
                  <a:gd name="T72" fmla="*/ 0 w 64"/>
                  <a:gd name="T73" fmla="*/ 40 h 56"/>
                  <a:gd name="T74" fmla="*/ 0 w 64"/>
                  <a:gd name="T75" fmla="*/ 32 h 56"/>
                  <a:gd name="T76" fmla="*/ 0 w 64"/>
                  <a:gd name="T77" fmla="*/ 16 h 56"/>
                  <a:gd name="T78" fmla="*/ 8 w 64"/>
                  <a:gd name="T79" fmla="*/ 16 h 56"/>
                  <a:gd name="T80" fmla="*/ 8 w 64"/>
                  <a:gd name="T81" fmla="*/ 8 h 56"/>
                  <a:gd name="T82" fmla="*/ 16 w 64"/>
                  <a:gd name="T83" fmla="*/ 0 h 56"/>
                  <a:gd name="T84" fmla="*/ 32 w 64"/>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56"/>
                  <a:gd name="T131" fmla="*/ 64 w 64"/>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56">
                    <a:moveTo>
                      <a:pt x="32" y="8"/>
                    </a:moveTo>
                    <a:lnTo>
                      <a:pt x="32" y="8"/>
                    </a:lnTo>
                    <a:lnTo>
                      <a:pt x="40" y="8"/>
                    </a:lnTo>
                    <a:lnTo>
                      <a:pt x="48" y="8"/>
                    </a:lnTo>
                    <a:lnTo>
                      <a:pt x="48" y="16"/>
                    </a:lnTo>
                    <a:lnTo>
                      <a:pt x="56" y="16"/>
                    </a:lnTo>
                    <a:lnTo>
                      <a:pt x="56" y="24"/>
                    </a:lnTo>
                    <a:lnTo>
                      <a:pt x="56" y="32"/>
                    </a:lnTo>
                    <a:lnTo>
                      <a:pt x="56" y="40"/>
                    </a:lnTo>
                    <a:lnTo>
                      <a:pt x="48" y="40"/>
                    </a:lnTo>
                    <a:lnTo>
                      <a:pt x="48" y="48"/>
                    </a:lnTo>
                    <a:lnTo>
                      <a:pt x="40" y="48"/>
                    </a:lnTo>
                    <a:lnTo>
                      <a:pt x="32" y="48"/>
                    </a:lnTo>
                    <a:lnTo>
                      <a:pt x="24" y="48"/>
                    </a:lnTo>
                    <a:lnTo>
                      <a:pt x="24" y="40"/>
                    </a:lnTo>
                    <a:lnTo>
                      <a:pt x="16" y="40"/>
                    </a:lnTo>
                    <a:lnTo>
                      <a:pt x="8" y="40"/>
                    </a:lnTo>
                    <a:lnTo>
                      <a:pt x="8" y="32"/>
                    </a:lnTo>
                    <a:lnTo>
                      <a:pt x="8" y="24"/>
                    </a:lnTo>
                    <a:lnTo>
                      <a:pt x="8" y="16"/>
                    </a:lnTo>
                    <a:lnTo>
                      <a:pt x="16" y="16"/>
                    </a:lnTo>
                    <a:lnTo>
                      <a:pt x="24" y="16"/>
                    </a:lnTo>
                    <a:lnTo>
                      <a:pt x="24" y="8"/>
                    </a:lnTo>
                    <a:lnTo>
                      <a:pt x="32" y="8"/>
                    </a:lnTo>
                    <a:lnTo>
                      <a:pt x="32" y="0"/>
                    </a:lnTo>
                    <a:lnTo>
                      <a:pt x="40" y="0"/>
                    </a:lnTo>
                    <a:lnTo>
                      <a:pt x="48" y="0"/>
                    </a:lnTo>
                    <a:lnTo>
                      <a:pt x="48" y="8"/>
                    </a:lnTo>
                    <a:lnTo>
                      <a:pt x="56" y="8"/>
                    </a:lnTo>
                    <a:lnTo>
                      <a:pt x="56" y="16"/>
                    </a:lnTo>
                    <a:lnTo>
                      <a:pt x="64" y="16"/>
                    </a:lnTo>
                    <a:lnTo>
                      <a:pt x="64" y="24"/>
                    </a:lnTo>
                    <a:lnTo>
                      <a:pt x="64" y="32"/>
                    </a:lnTo>
                    <a:lnTo>
                      <a:pt x="64" y="40"/>
                    </a:lnTo>
                    <a:lnTo>
                      <a:pt x="56" y="40"/>
                    </a:lnTo>
                    <a:lnTo>
                      <a:pt x="56" y="48"/>
                    </a:lnTo>
                    <a:lnTo>
                      <a:pt x="48" y="48"/>
                    </a:lnTo>
                    <a:lnTo>
                      <a:pt x="48" y="56"/>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64" name="Oval 31"/>
              <p:cNvSpPr>
                <a:spLocks noChangeArrowheads="1"/>
              </p:cNvSpPr>
              <p:nvPr/>
            </p:nvSpPr>
            <p:spPr bwMode="auto">
              <a:xfrm>
                <a:off x="1776" y="1976"/>
                <a:ext cx="64"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65" name="Freeform 32"/>
              <p:cNvSpPr>
                <a:spLocks/>
              </p:cNvSpPr>
              <p:nvPr/>
            </p:nvSpPr>
            <p:spPr bwMode="auto">
              <a:xfrm>
                <a:off x="1776" y="1976"/>
                <a:ext cx="64" cy="56"/>
              </a:xfrm>
              <a:custGeom>
                <a:avLst/>
                <a:gdLst>
                  <a:gd name="T0" fmla="*/ 40 w 64"/>
                  <a:gd name="T1" fmla="*/ 8 h 56"/>
                  <a:gd name="T2" fmla="*/ 48 w 64"/>
                  <a:gd name="T3" fmla="*/ 8 h 56"/>
                  <a:gd name="T4" fmla="*/ 48 w 64"/>
                  <a:gd name="T5" fmla="*/ 16 h 56"/>
                  <a:gd name="T6" fmla="*/ 56 w 64"/>
                  <a:gd name="T7" fmla="*/ 16 h 56"/>
                  <a:gd name="T8" fmla="*/ 56 w 64"/>
                  <a:gd name="T9" fmla="*/ 24 h 56"/>
                  <a:gd name="T10" fmla="*/ 56 w 64"/>
                  <a:gd name="T11" fmla="*/ 32 h 56"/>
                  <a:gd name="T12" fmla="*/ 56 w 64"/>
                  <a:gd name="T13" fmla="*/ 40 h 56"/>
                  <a:gd name="T14" fmla="*/ 48 w 64"/>
                  <a:gd name="T15" fmla="*/ 40 h 56"/>
                  <a:gd name="T16" fmla="*/ 48 w 64"/>
                  <a:gd name="T17" fmla="*/ 40 h 56"/>
                  <a:gd name="T18" fmla="*/ 40 w 64"/>
                  <a:gd name="T19" fmla="*/ 48 h 56"/>
                  <a:gd name="T20" fmla="*/ 32 w 64"/>
                  <a:gd name="T21" fmla="*/ 48 h 56"/>
                  <a:gd name="T22" fmla="*/ 24 w 64"/>
                  <a:gd name="T23" fmla="*/ 48 h 56"/>
                  <a:gd name="T24" fmla="*/ 24 w 64"/>
                  <a:gd name="T25" fmla="*/ 40 h 56"/>
                  <a:gd name="T26" fmla="*/ 16 w 64"/>
                  <a:gd name="T27" fmla="*/ 40 h 56"/>
                  <a:gd name="T28" fmla="*/ 8 w 64"/>
                  <a:gd name="T29" fmla="*/ 40 h 56"/>
                  <a:gd name="T30" fmla="*/ 8 w 64"/>
                  <a:gd name="T31" fmla="*/ 32 h 56"/>
                  <a:gd name="T32" fmla="*/ 8 w 64"/>
                  <a:gd name="T33" fmla="*/ 24 h 56"/>
                  <a:gd name="T34" fmla="*/ 8 w 64"/>
                  <a:gd name="T35" fmla="*/ 16 h 56"/>
                  <a:gd name="T36" fmla="*/ 16 w 64"/>
                  <a:gd name="T37" fmla="*/ 16 h 56"/>
                  <a:gd name="T38" fmla="*/ 24 w 64"/>
                  <a:gd name="T39" fmla="*/ 8 h 56"/>
                  <a:gd name="T40" fmla="*/ 24 w 64"/>
                  <a:gd name="T41" fmla="*/ 8 h 56"/>
                  <a:gd name="T42" fmla="*/ 32 w 64"/>
                  <a:gd name="T43" fmla="*/ 0 h 56"/>
                  <a:gd name="T44" fmla="*/ 40 w 64"/>
                  <a:gd name="T45" fmla="*/ 0 h 56"/>
                  <a:gd name="T46" fmla="*/ 48 w 64"/>
                  <a:gd name="T47" fmla="*/ 8 h 56"/>
                  <a:gd name="T48" fmla="*/ 56 w 64"/>
                  <a:gd name="T49" fmla="*/ 8 h 56"/>
                  <a:gd name="T50" fmla="*/ 64 w 64"/>
                  <a:gd name="T51" fmla="*/ 16 h 56"/>
                  <a:gd name="T52" fmla="*/ 64 w 64"/>
                  <a:gd name="T53" fmla="*/ 24 h 56"/>
                  <a:gd name="T54" fmla="*/ 64 w 64"/>
                  <a:gd name="T55" fmla="*/ 32 h 56"/>
                  <a:gd name="T56" fmla="*/ 64 w 64"/>
                  <a:gd name="T57" fmla="*/ 40 h 56"/>
                  <a:gd name="T58" fmla="*/ 56 w 64"/>
                  <a:gd name="T59" fmla="*/ 48 h 56"/>
                  <a:gd name="T60" fmla="*/ 48 w 64"/>
                  <a:gd name="T61" fmla="*/ 56 h 56"/>
                  <a:gd name="T62" fmla="*/ 40 w 64"/>
                  <a:gd name="T63" fmla="*/ 56 h 56"/>
                  <a:gd name="T64" fmla="*/ 32 w 64"/>
                  <a:gd name="T65" fmla="*/ 56 h 56"/>
                  <a:gd name="T66" fmla="*/ 16 w 64"/>
                  <a:gd name="T67" fmla="*/ 56 h 56"/>
                  <a:gd name="T68" fmla="*/ 8 w 64"/>
                  <a:gd name="T69" fmla="*/ 48 h 56"/>
                  <a:gd name="T70" fmla="*/ 8 w 64"/>
                  <a:gd name="T71" fmla="*/ 40 h 56"/>
                  <a:gd name="T72" fmla="*/ 0 w 64"/>
                  <a:gd name="T73" fmla="*/ 40 h 56"/>
                  <a:gd name="T74" fmla="*/ 0 w 64"/>
                  <a:gd name="T75" fmla="*/ 32 h 56"/>
                  <a:gd name="T76" fmla="*/ 0 w 64"/>
                  <a:gd name="T77" fmla="*/ 16 h 56"/>
                  <a:gd name="T78" fmla="*/ 8 w 64"/>
                  <a:gd name="T79" fmla="*/ 16 h 56"/>
                  <a:gd name="T80" fmla="*/ 8 w 64"/>
                  <a:gd name="T81" fmla="*/ 8 h 56"/>
                  <a:gd name="T82" fmla="*/ 16 w 64"/>
                  <a:gd name="T83" fmla="*/ 0 h 56"/>
                  <a:gd name="T84" fmla="*/ 32 w 64"/>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56"/>
                  <a:gd name="T131" fmla="*/ 64 w 64"/>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56">
                    <a:moveTo>
                      <a:pt x="32" y="8"/>
                    </a:moveTo>
                    <a:lnTo>
                      <a:pt x="32" y="8"/>
                    </a:lnTo>
                    <a:lnTo>
                      <a:pt x="40" y="8"/>
                    </a:lnTo>
                    <a:lnTo>
                      <a:pt x="48" y="8"/>
                    </a:lnTo>
                    <a:lnTo>
                      <a:pt x="48" y="16"/>
                    </a:lnTo>
                    <a:lnTo>
                      <a:pt x="56" y="16"/>
                    </a:lnTo>
                    <a:lnTo>
                      <a:pt x="56" y="24"/>
                    </a:lnTo>
                    <a:lnTo>
                      <a:pt x="56" y="32"/>
                    </a:lnTo>
                    <a:lnTo>
                      <a:pt x="56" y="40"/>
                    </a:lnTo>
                    <a:lnTo>
                      <a:pt x="48" y="40"/>
                    </a:lnTo>
                    <a:lnTo>
                      <a:pt x="48" y="48"/>
                    </a:lnTo>
                    <a:lnTo>
                      <a:pt x="40" y="48"/>
                    </a:lnTo>
                    <a:lnTo>
                      <a:pt x="32" y="48"/>
                    </a:lnTo>
                    <a:lnTo>
                      <a:pt x="24" y="48"/>
                    </a:lnTo>
                    <a:lnTo>
                      <a:pt x="24" y="40"/>
                    </a:lnTo>
                    <a:lnTo>
                      <a:pt x="16" y="40"/>
                    </a:lnTo>
                    <a:lnTo>
                      <a:pt x="8" y="40"/>
                    </a:lnTo>
                    <a:lnTo>
                      <a:pt x="8" y="32"/>
                    </a:lnTo>
                    <a:lnTo>
                      <a:pt x="8" y="24"/>
                    </a:lnTo>
                    <a:lnTo>
                      <a:pt x="8" y="16"/>
                    </a:lnTo>
                    <a:lnTo>
                      <a:pt x="16" y="16"/>
                    </a:lnTo>
                    <a:lnTo>
                      <a:pt x="24" y="16"/>
                    </a:lnTo>
                    <a:lnTo>
                      <a:pt x="24" y="8"/>
                    </a:lnTo>
                    <a:lnTo>
                      <a:pt x="32" y="8"/>
                    </a:lnTo>
                    <a:lnTo>
                      <a:pt x="32" y="0"/>
                    </a:lnTo>
                    <a:lnTo>
                      <a:pt x="40" y="0"/>
                    </a:lnTo>
                    <a:lnTo>
                      <a:pt x="48" y="0"/>
                    </a:lnTo>
                    <a:lnTo>
                      <a:pt x="48" y="8"/>
                    </a:lnTo>
                    <a:lnTo>
                      <a:pt x="56" y="8"/>
                    </a:lnTo>
                    <a:lnTo>
                      <a:pt x="56" y="16"/>
                    </a:lnTo>
                    <a:lnTo>
                      <a:pt x="64" y="16"/>
                    </a:lnTo>
                    <a:lnTo>
                      <a:pt x="64" y="24"/>
                    </a:lnTo>
                    <a:lnTo>
                      <a:pt x="64" y="32"/>
                    </a:lnTo>
                    <a:lnTo>
                      <a:pt x="64" y="40"/>
                    </a:lnTo>
                    <a:lnTo>
                      <a:pt x="56" y="40"/>
                    </a:lnTo>
                    <a:lnTo>
                      <a:pt x="56" y="48"/>
                    </a:lnTo>
                    <a:lnTo>
                      <a:pt x="48" y="48"/>
                    </a:lnTo>
                    <a:lnTo>
                      <a:pt x="48" y="56"/>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66" name="Oval 33"/>
              <p:cNvSpPr>
                <a:spLocks noChangeArrowheads="1"/>
              </p:cNvSpPr>
              <p:nvPr/>
            </p:nvSpPr>
            <p:spPr bwMode="auto">
              <a:xfrm>
                <a:off x="1736" y="2056"/>
                <a:ext cx="64" cy="6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67" name="Freeform 34"/>
              <p:cNvSpPr>
                <a:spLocks/>
              </p:cNvSpPr>
              <p:nvPr/>
            </p:nvSpPr>
            <p:spPr bwMode="auto">
              <a:xfrm>
                <a:off x="1736" y="2056"/>
                <a:ext cx="64" cy="64"/>
              </a:xfrm>
              <a:custGeom>
                <a:avLst/>
                <a:gdLst>
                  <a:gd name="T0" fmla="*/ 40 w 64"/>
                  <a:gd name="T1" fmla="*/ 8 h 64"/>
                  <a:gd name="T2" fmla="*/ 48 w 64"/>
                  <a:gd name="T3" fmla="*/ 8 h 64"/>
                  <a:gd name="T4" fmla="*/ 48 w 64"/>
                  <a:gd name="T5" fmla="*/ 16 h 64"/>
                  <a:gd name="T6" fmla="*/ 56 w 64"/>
                  <a:gd name="T7" fmla="*/ 24 h 64"/>
                  <a:gd name="T8" fmla="*/ 56 w 64"/>
                  <a:gd name="T9" fmla="*/ 24 h 64"/>
                  <a:gd name="T10" fmla="*/ 56 w 64"/>
                  <a:gd name="T11" fmla="*/ 32 h 64"/>
                  <a:gd name="T12" fmla="*/ 56 w 64"/>
                  <a:gd name="T13" fmla="*/ 48 h 64"/>
                  <a:gd name="T14" fmla="*/ 48 w 64"/>
                  <a:gd name="T15" fmla="*/ 48 h 64"/>
                  <a:gd name="T16" fmla="*/ 48 w 64"/>
                  <a:gd name="T17" fmla="*/ 48 h 64"/>
                  <a:gd name="T18" fmla="*/ 40 w 64"/>
                  <a:gd name="T19" fmla="*/ 56 h 64"/>
                  <a:gd name="T20" fmla="*/ 32 w 64"/>
                  <a:gd name="T21" fmla="*/ 56 h 64"/>
                  <a:gd name="T22" fmla="*/ 24 w 64"/>
                  <a:gd name="T23" fmla="*/ 56 h 64"/>
                  <a:gd name="T24" fmla="*/ 24 w 64"/>
                  <a:gd name="T25" fmla="*/ 48 h 64"/>
                  <a:gd name="T26" fmla="*/ 16 w 64"/>
                  <a:gd name="T27" fmla="*/ 48 h 64"/>
                  <a:gd name="T28" fmla="*/ 8 w 64"/>
                  <a:gd name="T29" fmla="*/ 48 h 64"/>
                  <a:gd name="T30" fmla="*/ 8 w 64"/>
                  <a:gd name="T31" fmla="*/ 32 h 64"/>
                  <a:gd name="T32" fmla="*/ 8 w 64"/>
                  <a:gd name="T33" fmla="*/ 24 h 64"/>
                  <a:gd name="T34" fmla="*/ 8 w 64"/>
                  <a:gd name="T35" fmla="*/ 24 h 64"/>
                  <a:gd name="T36" fmla="*/ 16 w 64"/>
                  <a:gd name="T37" fmla="*/ 16 h 64"/>
                  <a:gd name="T38" fmla="*/ 24 w 64"/>
                  <a:gd name="T39" fmla="*/ 8 h 64"/>
                  <a:gd name="T40" fmla="*/ 24 w 64"/>
                  <a:gd name="T41" fmla="*/ 8 h 64"/>
                  <a:gd name="T42" fmla="*/ 32 w 64"/>
                  <a:gd name="T43" fmla="*/ 0 h 64"/>
                  <a:gd name="T44" fmla="*/ 40 w 64"/>
                  <a:gd name="T45" fmla="*/ 0 h 64"/>
                  <a:gd name="T46" fmla="*/ 48 w 64"/>
                  <a:gd name="T47" fmla="*/ 8 h 64"/>
                  <a:gd name="T48" fmla="*/ 56 w 64"/>
                  <a:gd name="T49" fmla="*/ 8 h 64"/>
                  <a:gd name="T50" fmla="*/ 64 w 64"/>
                  <a:gd name="T51" fmla="*/ 16 h 64"/>
                  <a:gd name="T52" fmla="*/ 64 w 64"/>
                  <a:gd name="T53" fmla="*/ 32 h 64"/>
                  <a:gd name="T54" fmla="*/ 64 w 64"/>
                  <a:gd name="T55" fmla="*/ 40 h 64"/>
                  <a:gd name="T56" fmla="*/ 64 w 64"/>
                  <a:gd name="T57" fmla="*/ 48 h 64"/>
                  <a:gd name="T58" fmla="*/ 56 w 64"/>
                  <a:gd name="T59" fmla="*/ 56 h 64"/>
                  <a:gd name="T60" fmla="*/ 48 w 64"/>
                  <a:gd name="T61" fmla="*/ 64 h 64"/>
                  <a:gd name="T62" fmla="*/ 40 w 64"/>
                  <a:gd name="T63" fmla="*/ 64 h 64"/>
                  <a:gd name="T64" fmla="*/ 32 w 64"/>
                  <a:gd name="T65" fmla="*/ 64 h 64"/>
                  <a:gd name="T66" fmla="*/ 16 w 64"/>
                  <a:gd name="T67" fmla="*/ 64 h 64"/>
                  <a:gd name="T68" fmla="*/ 8 w 64"/>
                  <a:gd name="T69" fmla="*/ 56 h 64"/>
                  <a:gd name="T70" fmla="*/ 8 w 64"/>
                  <a:gd name="T71" fmla="*/ 48 h 64"/>
                  <a:gd name="T72" fmla="*/ 0 w 64"/>
                  <a:gd name="T73" fmla="*/ 40 h 64"/>
                  <a:gd name="T74" fmla="*/ 0 w 64"/>
                  <a:gd name="T75" fmla="*/ 32 h 64"/>
                  <a:gd name="T76" fmla="*/ 0 w 64"/>
                  <a:gd name="T77" fmla="*/ 24 h 64"/>
                  <a:gd name="T78" fmla="*/ 8 w 64"/>
                  <a:gd name="T79" fmla="*/ 16 h 64"/>
                  <a:gd name="T80" fmla="*/ 8 w 64"/>
                  <a:gd name="T81" fmla="*/ 8 h 64"/>
                  <a:gd name="T82" fmla="*/ 16 w 64"/>
                  <a:gd name="T83" fmla="*/ 0 h 64"/>
                  <a:gd name="T84" fmla="*/ 32 w 64"/>
                  <a:gd name="T85" fmla="*/ 0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4"/>
                  <a:gd name="T131" fmla="*/ 64 w 64"/>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4">
                    <a:moveTo>
                      <a:pt x="32" y="8"/>
                    </a:moveTo>
                    <a:lnTo>
                      <a:pt x="32" y="8"/>
                    </a:lnTo>
                    <a:lnTo>
                      <a:pt x="40" y="8"/>
                    </a:lnTo>
                    <a:lnTo>
                      <a:pt x="48" y="8"/>
                    </a:lnTo>
                    <a:lnTo>
                      <a:pt x="48" y="16"/>
                    </a:lnTo>
                    <a:lnTo>
                      <a:pt x="48" y="24"/>
                    </a:lnTo>
                    <a:lnTo>
                      <a:pt x="56" y="24"/>
                    </a:lnTo>
                    <a:lnTo>
                      <a:pt x="56" y="32"/>
                    </a:lnTo>
                    <a:lnTo>
                      <a:pt x="56" y="40"/>
                    </a:lnTo>
                    <a:lnTo>
                      <a:pt x="56" y="48"/>
                    </a:lnTo>
                    <a:lnTo>
                      <a:pt x="48" y="48"/>
                    </a:lnTo>
                    <a:lnTo>
                      <a:pt x="48" y="56"/>
                    </a:lnTo>
                    <a:lnTo>
                      <a:pt x="40" y="56"/>
                    </a:lnTo>
                    <a:lnTo>
                      <a:pt x="32" y="56"/>
                    </a:lnTo>
                    <a:lnTo>
                      <a:pt x="24" y="56"/>
                    </a:lnTo>
                    <a:lnTo>
                      <a:pt x="24" y="48"/>
                    </a:lnTo>
                    <a:lnTo>
                      <a:pt x="16" y="48"/>
                    </a:lnTo>
                    <a:lnTo>
                      <a:pt x="8" y="48"/>
                    </a:lnTo>
                    <a:lnTo>
                      <a:pt x="8" y="40"/>
                    </a:lnTo>
                    <a:lnTo>
                      <a:pt x="8" y="32"/>
                    </a:lnTo>
                    <a:lnTo>
                      <a:pt x="8" y="24"/>
                    </a:lnTo>
                    <a:lnTo>
                      <a:pt x="16" y="24"/>
                    </a:lnTo>
                    <a:lnTo>
                      <a:pt x="16" y="16"/>
                    </a:lnTo>
                    <a:lnTo>
                      <a:pt x="24" y="16"/>
                    </a:lnTo>
                    <a:lnTo>
                      <a:pt x="24" y="8"/>
                    </a:lnTo>
                    <a:lnTo>
                      <a:pt x="32" y="8"/>
                    </a:lnTo>
                    <a:lnTo>
                      <a:pt x="32" y="0"/>
                    </a:lnTo>
                    <a:lnTo>
                      <a:pt x="40" y="0"/>
                    </a:lnTo>
                    <a:lnTo>
                      <a:pt x="48" y="0"/>
                    </a:lnTo>
                    <a:lnTo>
                      <a:pt x="48" y="8"/>
                    </a:lnTo>
                    <a:lnTo>
                      <a:pt x="56" y="8"/>
                    </a:lnTo>
                    <a:lnTo>
                      <a:pt x="56" y="16"/>
                    </a:lnTo>
                    <a:lnTo>
                      <a:pt x="64" y="16"/>
                    </a:lnTo>
                    <a:lnTo>
                      <a:pt x="64" y="24"/>
                    </a:lnTo>
                    <a:lnTo>
                      <a:pt x="64" y="32"/>
                    </a:lnTo>
                    <a:lnTo>
                      <a:pt x="64" y="40"/>
                    </a:lnTo>
                    <a:lnTo>
                      <a:pt x="64" y="48"/>
                    </a:lnTo>
                    <a:lnTo>
                      <a:pt x="56" y="48"/>
                    </a:lnTo>
                    <a:lnTo>
                      <a:pt x="56" y="56"/>
                    </a:lnTo>
                    <a:lnTo>
                      <a:pt x="48" y="56"/>
                    </a:lnTo>
                    <a:lnTo>
                      <a:pt x="48" y="64"/>
                    </a:lnTo>
                    <a:lnTo>
                      <a:pt x="40" y="64"/>
                    </a:lnTo>
                    <a:lnTo>
                      <a:pt x="32" y="64"/>
                    </a:lnTo>
                    <a:lnTo>
                      <a:pt x="24" y="64"/>
                    </a:lnTo>
                    <a:lnTo>
                      <a:pt x="16" y="64"/>
                    </a:lnTo>
                    <a:lnTo>
                      <a:pt x="16" y="56"/>
                    </a:lnTo>
                    <a:lnTo>
                      <a:pt x="8" y="56"/>
                    </a:lnTo>
                    <a:lnTo>
                      <a:pt x="8" y="48"/>
                    </a:lnTo>
                    <a:lnTo>
                      <a:pt x="0" y="48"/>
                    </a:lnTo>
                    <a:lnTo>
                      <a:pt x="0" y="40"/>
                    </a:lnTo>
                    <a:lnTo>
                      <a:pt x="0" y="32"/>
                    </a:lnTo>
                    <a:lnTo>
                      <a:pt x="0" y="24"/>
                    </a:lnTo>
                    <a:lnTo>
                      <a:pt x="0" y="16"/>
                    </a:lnTo>
                    <a:lnTo>
                      <a:pt x="8" y="16"/>
                    </a:lnTo>
                    <a:lnTo>
                      <a:pt x="8" y="8"/>
                    </a:lnTo>
                    <a:lnTo>
                      <a:pt x="16" y="8"/>
                    </a:lnTo>
                    <a:lnTo>
                      <a:pt x="16" y="0"/>
                    </a:lnTo>
                    <a:lnTo>
                      <a:pt x="24" y="0"/>
                    </a:lnTo>
                    <a:lnTo>
                      <a:pt x="32"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68" name="Oval 35"/>
              <p:cNvSpPr>
                <a:spLocks noChangeArrowheads="1"/>
              </p:cNvSpPr>
              <p:nvPr/>
            </p:nvSpPr>
            <p:spPr bwMode="auto">
              <a:xfrm>
                <a:off x="1704" y="1992"/>
                <a:ext cx="56" cy="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69" name="Freeform 36"/>
              <p:cNvSpPr>
                <a:spLocks/>
              </p:cNvSpPr>
              <p:nvPr/>
            </p:nvSpPr>
            <p:spPr bwMode="auto">
              <a:xfrm>
                <a:off x="1704" y="1992"/>
                <a:ext cx="56" cy="64"/>
              </a:xfrm>
              <a:custGeom>
                <a:avLst/>
                <a:gdLst>
                  <a:gd name="T0" fmla="*/ 32 w 56"/>
                  <a:gd name="T1" fmla="*/ 8 h 64"/>
                  <a:gd name="T2" fmla="*/ 40 w 56"/>
                  <a:gd name="T3" fmla="*/ 8 h 64"/>
                  <a:gd name="T4" fmla="*/ 40 w 56"/>
                  <a:gd name="T5" fmla="*/ 16 h 64"/>
                  <a:gd name="T6" fmla="*/ 48 w 56"/>
                  <a:gd name="T7" fmla="*/ 24 h 64"/>
                  <a:gd name="T8" fmla="*/ 48 w 56"/>
                  <a:gd name="T9" fmla="*/ 24 h 64"/>
                  <a:gd name="T10" fmla="*/ 48 w 56"/>
                  <a:gd name="T11" fmla="*/ 32 h 64"/>
                  <a:gd name="T12" fmla="*/ 48 w 56"/>
                  <a:gd name="T13" fmla="*/ 48 h 64"/>
                  <a:gd name="T14" fmla="*/ 40 w 56"/>
                  <a:gd name="T15" fmla="*/ 48 h 64"/>
                  <a:gd name="T16" fmla="*/ 40 w 56"/>
                  <a:gd name="T17" fmla="*/ 48 h 64"/>
                  <a:gd name="T18" fmla="*/ 40 w 56"/>
                  <a:gd name="T19" fmla="*/ 56 h 64"/>
                  <a:gd name="T20" fmla="*/ 32 w 56"/>
                  <a:gd name="T21" fmla="*/ 56 h 64"/>
                  <a:gd name="T22" fmla="*/ 16 w 56"/>
                  <a:gd name="T23" fmla="*/ 56 h 64"/>
                  <a:gd name="T24" fmla="*/ 16 w 56"/>
                  <a:gd name="T25" fmla="*/ 48 h 64"/>
                  <a:gd name="T26" fmla="*/ 16 w 56"/>
                  <a:gd name="T27" fmla="*/ 48 h 64"/>
                  <a:gd name="T28" fmla="*/ 8 w 56"/>
                  <a:gd name="T29" fmla="*/ 48 h 64"/>
                  <a:gd name="T30" fmla="*/ 8 w 56"/>
                  <a:gd name="T31" fmla="*/ 32 h 64"/>
                  <a:gd name="T32" fmla="*/ 8 w 56"/>
                  <a:gd name="T33" fmla="*/ 24 h 64"/>
                  <a:gd name="T34" fmla="*/ 8 w 56"/>
                  <a:gd name="T35" fmla="*/ 24 h 64"/>
                  <a:gd name="T36" fmla="*/ 16 w 56"/>
                  <a:gd name="T37" fmla="*/ 16 h 64"/>
                  <a:gd name="T38" fmla="*/ 16 w 56"/>
                  <a:gd name="T39" fmla="*/ 8 h 64"/>
                  <a:gd name="T40" fmla="*/ 24 w 56"/>
                  <a:gd name="T41" fmla="*/ 8 h 64"/>
                  <a:gd name="T42" fmla="*/ 32 w 56"/>
                  <a:gd name="T43" fmla="*/ 0 h 64"/>
                  <a:gd name="T44" fmla="*/ 40 w 56"/>
                  <a:gd name="T45" fmla="*/ 0 h 64"/>
                  <a:gd name="T46" fmla="*/ 40 w 56"/>
                  <a:gd name="T47" fmla="*/ 8 h 64"/>
                  <a:gd name="T48" fmla="*/ 48 w 56"/>
                  <a:gd name="T49" fmla="*/ 8 h 64"/>
                  <a:gd name="T50" fmla="*/ 56 w 56"/>
                  <a:gd name="T51" fmla="*/ 16 h 64"/>
                  <a:gd name="T52" fmla="*/ 56 w 56"/>
                  <a:gd name="T53" fmla="*/ 32 h 64"/>
                  <a:gd name="T54" fmla="*/ 56 w 56"/>
                  <a:gd name="T55" fmla="*/ 40 h 64"/>
                  <a:gd name="T56" fmla="*/ 56 w 56"/>
                  <a:gd name="T57" fmla="*/ 48 h 64"/>
                  <a:gd name="T58" fmla="*/ 48 w 56"/>
                  <a:gd name="T59" fmla="*/ 56 h 64"/>
                  <a:gd name="T60" fmla="*/ 40 w 56"/>
                  <a:gd name="T61" fmla="*/ 64 h 64"/>
                  <a:gd name="T62" fmla="*/ 32 w 56"/>
                  <a:gd name="T63" fmla="*/ 64 h 64"/>
                  <a:gd name="T64" fmla="*/ 24 w 56"/>
                  <a:gd name="T65" fmla="*/ 64 h 64"/>
                  <a:gd name="T66" fmla="*/ 16 w 56"/>
                  <a:gd name="T67" fmla="*/ 64 h 64"/>
                  <a:gd name="T68" fmla="*/ 8 w 56"/>
                  <a:gd name="T69" fmla="*/ 56 h 64"/>
                  <a:gd name="T70" fmla="*/ 8 w 56"/>
                  <a:gd name="T71" fmla="*/ 48 h 64"/>
                  <a:gd name="T72" fmla="*/ 0 w 56"/>
                  <a:gd name="T73" fmla="*/ 40 h 64"/>
                  <a:gd name="T74" fmla="*/ 0 w 56"/>
                  <a:gd name="T75" fmla="*/ 32 h 64"/>
                  <a:gd name="T76" fmla="*/ 0 w 56"/>
                  <a:gd name="T77" fmla="*/ 24 h 64"/>
                  <a:gd name="T78" fmla="*/ 8 w 56"/>
                  <a:gd name="T79" fmla="*/ 16 h 64"/>
                  <a:gd name="T80" fmla="*/ 8 w 56"/>
                  <a:gd name="T81" fmla="*/ 8 h 64"/>
                  <a:gd name="T82" fmla="*/ 16 w 56"/>
                  <a:gd name="T83" fmla="*/ 0 h 64"/>
                  <a:gd name="T84" fmla="*/ 24 w 56"/>
                  <a:gd name="T85" fmla="*/ 0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64"/>
                  <a:gd name="T131" fmla="*/ 56 w 56"/>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64">
                    <a:moveTo>
                      <a:pt x="32" y="8"/>
                    </a:moveTo>
                    <a:lnTo>
                      <a:pt x="32" y="8"/>
                    </a:lnTo>
                    <a:lnTo>
                      <a:pt x="40" y="8"/>
                    </a:lnTo>
                    <a:lnTo>
                      <a:pt x="40" y="16"/>
                    </a:lnTo>
                    <a:lnTo>
                      <a:pt x="40" y="24"/>
                    </a:lnTo>
                    <a:lnTo>
                      <a:pt x="48" y="24"/>
                    </a:lnTo>
                    <a:lnTo>
                      <a:pt x="48" y="32"/>
                    </a:lnTo>
                    <a:lnTo>
                      <a:pt x="48" y="40"/>
                    </a:lnTo>
                    <a:lnTo>
                      <a:pt x="48" y="48"/>
                    </a:lnTo>
                    <a:lnTo>
                      <a:pt x="40" y="48"/>
                    </a:lnTo>
                    <a:lnTo>
                      <a:pt x="40" y="56"/>
                    </a:lnTo>
                    <a:lnTo>
                      <a:pt x="32" y="56"/>
                    </a:lnTo>
                    <a:lnTo>
                      <a:pt x="24" y="56"/>
                    </a:lnTo>
                    <a:lnTo>
                      <a:pt x="16" y="56"/>
                    </a:lnTo>
                    <a:lnTo>
                      <a:pt x="16" y="48"/>
                    </a:lnTo>
                    <a:lnTo>
                      <a:pt x="8" y="48"/>
                    </a:lnTo>
                    <a:lnTo>
                      <a:pt x="8" y="40"/>
                    </a:lnTo>
                    <a:lnTo>
                      <a:pt x="8" y="32"/>
                    </a:lnTo>
                    <a:lnTo>
                      <a:pt x="8" y="24"/>
                    </a:lnTo>
                    <a:lnTo>
                      <a:pt x="16" y="24"/>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56" y="48"/>
                    </a:lnTo>
                    <a:lnTo>
                      <a:pt x="48" y="48"/>
                    </a:lnTo>
                    <a:lnTo>
                      <a:pt x="48" y="56"/>
                    </a:lnTo>
                    <a:lnTo>
                      <a:pt x="40" y="56"/>
                    </a:lnTo>
                    <a:lnTo>
                      <a:pt x="40" y="64"/>
                    </a:lnTo>
                    <a:lnTo>
                      <a:pt x="32" y="64"/>
                    </a:lnTo>
                    <a:lnTo>
                      <a:pt x="24" y="64"/>
                    </a:lnTo>
                    <a:lnTo>
                      <a:pt x="16" y="64"/>
                    </a:lnTo>
                    <a:lnTo>
                      <a:pt x="16" y="56"/>
                    </a:lnTo>
                    <a:lnTo>
                      <a:pt x="8" y="56"/>
                    </a:lnTo>
                    <a:lnTo>
                      <a:pt x="8" y="48"/>
                    </a:lnTo>
                    <a:lnTo>
                      <a:pt x="0" y="48"/>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70" name="Oval 37"/>
              <p:cNvSpPr>
                <a:spLocks noChangeArrowheads="1"/>
              </p:cNvSpPr>
              <p:nvPr/>
            </p:nvSpPr>
            <p:spPr bwMode="auto">
              <a:xfrm>
                <a:off x="1776" y="2032"/>
                <a:ext cx="64" cy="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71" name="Freeform 38"/>
              <p:cNvSpPr>
                <a:spLocks/>
              </p:cNvSpPr>
              <p:nvPr/>
            </p:nvSpPr>
            <p:spPr bwMode="auto">
              <a:xfrm>
                <a:off x="1776" y="2032"/>
                <a:ext cx="64" cy="64"/>
              </a:xfrm>
              <a:custGeom>
                <a:avLst/>
                <a:gdLst>
                  <a:gd name="T0" fmla="*/ 40 w 64"/>
                  <a:gd name="T1" fmla="*/ 8 h 64"/>
                  <a:gd name="T2" fmla="*/ 48 w 64"/>
                  <a:gd name="T3" fmla="*/ 8 h 64"/>
                  <a:gd name="T4" fmla="*/ 48 w 64"/>
                  <a:gd name="T5" fmla="*/ 16 h 64"/>
                  <a:gd name="T6" fmla="*/ 56 w 64"/>
                  <a:gd name="T7" fmla="*/ 24 h 64"/>
                  <a:gd name="T8" fmla="*/ 56 w 64"/>
                  <a:gd name="T9" fmla="*/ 24 h 64"/>
                  <a:gd name="T10" fmla="*/ 56 w 64"/>
                  <a:gd name="T11" fmla="*/ 32 h 64"/>
                  <a:gd name="T12" fmla="*/ 56 w 64"/>
                  <a:gd name="T13" fmla="*/ 48 h 64"/>
                  <a:gd name="T14" fmla="*/ 48 w 64"/>
                  <a:gd name="T15" fmla="*/ 48 h 64"/>
                  <a:gd name="T16" fmla="*/ 48 w 64"/>
                  <a:gd name="T17" fmla="*/ 48 h 64"/>
                  <a:gd name="T18" fmla="*/ 40 w 64"/>
                  <a:gd name="T19" fmla="*/ 56 h 64"/>
                  <a:gd name="T20" fmla="*/ 32 w 64"/>
                  <a:gd name="T21" fmla="*/ 56 h 64"/>
                  <a:gd name="T22" fmla="*/ 24 w 64"/>
                  <a:gd name="T23" fmla="*/ 56 h 64"/>
                  <a:gd name="T24" fmla="*/ 24 w 64"/>
                  <a:gd name="T25" fmla="*/ 48 h 64"/>
                  <a:gd name="T26" fmla="*/ 16 w 64"/>
                  <a:gd name="T27" fmla="*/ 48 h 64"/>
                  <a:gd name="T28" fmla="*/ 8 w 64"/>
                  <a:gd name="T29" fmla="*/ 48 h 64"/>
                  <a:gd name="T30" fmla="*/ 8 w 64"/>
                  <a:gd name="T31" fmla="*/ 32 h 64"/>
                  <a:gd name="T32" fmla="*/ 8 w 64"/>
                  <a:gd name="T33" fmla="*/ 24 h 64"/>
                  <a:gd name="T34" fmla="*/ 8 w 64"/>
                  <a:gd name="T35" fmla="*/ 24 h 64"/>
                  <a:gd name="T36" fmla="*/ 16 w 64"/>
                  <a:gd name="T37" fmla="*/ 16 h 64"/>
                  <a:gd name="T38" fmla="*/ 24 w 64"/>
                  <a:gd name="T39" fmla="*/ 8 h 64"/>
                  <a:gd name="T40" fmla="*/ 24 w 64"/>
                  <a:gd name="T41" fmla="*/ 8 h 64"/>
                  <a:gd name="T42" fmla="*/ 32 w 64"/>
                  <a:gd name="T43" fmla="*/ 0 h 64"/>
                  <a:gd name="T44" fmla="*/ 40 w 64"/>
                  <a:gd name="T45" fmla="*/ 0 h 64"/>
                  <a:gd name="T46" fmla="*/ 48 w 64"/>
                  <a:gd name="T47" fmla="*/ 8 h 64"/>
                  <a:gd name="T48" fmla="*/ 56 w 64"/>
                  <a:gd name="T49" fmla="*/ 8 h 64"/>
                  <a:gd name="T50" fmla="*/ 64 w 64"/>
                  <a:gd name="T51" fmla="*/ 16 h 64"/>
                  <a:gd name="T52" fmla="*/ 64 w 64"/>
                  <a:gd name="T53" fmla="*/ 32 h 64"/>
                  <a:gd name="T54" fmla="*/ 64 w 64"/>
                  <a:gd name="T55" fmla="*/ 40 h 64"/>
                  <a:gd name="T56" fmla="*/ 64 w 64"/>
                  <a:gd name="T57" fmla="*/ 48 h 64"/>
                  <a:gd name="T58" fmla="*/ 56 w 64"/>
                  <a:gd name="T59" fmla="*/ 56 h 64"/>
                  <a:gd name="T60" fmla="*/ 48 w 64"/>
                  <a:gd name="T61" fmla="*/ 64 h 64"/>
                  <a:gd name="T62" fmla="*/ 40 w 64"/>
                  <a:gd name="T63" fmla="*/ 64 h 64"/>
                  <a:gd name="T64" fmla="*/ 32 w 64"/>
                  <a:gd name="T65" fmla="*/ 64 h 64"/>
                  <a:gd name="T66" fmla="*/ 16 w 64"/>
                  <a:gd name="T67" fmla="*/ 64 h 64"/>
                  <a:gd name="T68" fmla="*/ 8 w 64"/>
                  <a:gd name="T69" fmla="*/ 56 h 64"/>
                  <a:gd name="T70" fmla="*/ 8 w 64"/>
                  <a:gd name="T71" fmla="*/ 48 h 64"/>
                  <a:gd name="T72" fmla="*/ 0 w 64"/>
                  <a:gd name="T73" fmla="*/ 40 h 64"/>
                  <a:gd name="T74" fmla="*/ 0 w 64"/>
                  <a:gd name="T75" fmla="*/ 32 h 64"/>
                  <a:gd name="T76" fmla="*/ 0 w 64"/>
                  <a:gd name="T77" fmla="*/ 24 h 64"/>
                  <a:gd name="T78" fmla="*/ 8 w 64"/>
                  <a:gd name="T79" fmla="*/ 16 h 64"/>
                  <a:gd name="T80" fmla="*/ 8 w 64"/>
                  <a:gd name="T81" fmla="*/ 8 h 64"/>
                  <a:gd name="T82" fmla="*/ 16 w 64"/>
                  <a:gd name="T83" fmla="*/ 0 h 64"/>
                  <a:gd name="T84" fmla="*/ 32 w 64"/>
                  <a:gd name="T85" fmla="*/ 0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4"/>
                  <a:gd name="T131" fmla="*/ 64 w 64"/>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4">
                    <a:moveTo>
                      <a:pt x="32" y="8"/>
                    </a:moveTo>
                    <a:lnTo>
                      <a:pt x="32" y="8"/>
                    </a:lnTo>
                    <a:lnTo>
                      <a:pt x="40" y="8"/>
                    </a:lnTo>
                    <a:lnTo>
                      <a:pt x="48" y="8"/>
                    </a:lnTo>
                    <a:lnTo>
                      <a:pt x="48" y="16"/>
                    </a:lnTo>
                    <a:lnTo>
                      <a:pt x="48" y="24"/>
                    </a:lnTo>
                    <a:lnTo>
                      <a:pt x="56" y="24"/>
                    </a:lnTo>
                    <a:lnTo>
                      <a:pt x="56" y="32"/>
                    </a:lnTo>
                    <a:lnTo>
                      <a:pt x="56" y="40"/>
                    </a:lnTo>
                    <a:lnTo>
                      <a:pt x="56" y="48"/>
                    </a:lnTo>
                    <a:lnTo>
                      <a:pt x="48" y="48"/>
                    </a:lnTo>
                    <a:lnTo>
                      <a:pt x="48" y="56"/>
                    </a:lnTo>
                    <a:lnTo>
                      <a:pt x="40" y="56"/>
                    </a:lnTo>
                    <a:lnTo>
                      <a:pt x="32" y="56"/>
                    </a:lnTo>
                    <a:lnTo>
                      <a:pt x="24" y="56"/>
                    </a:lnTo>
                    <a:lnTo>
                      <a:pt x="24" y="48"/>
                    </a:lnTo>
                    <a:lnTo>
                      <a:pt x="16" y="48"/>
                    </a:lnTo>
                    <a:lnTo>
                      <a:pt x="8" y="48"/>
                    </a:lnTo>
                    <a:lnTo>
                      <a:pt x="8" y="40"/>
                    </a:lnTo>
                    <a:lnTo>
                      <a:pt x="8" y="32"/>
                    </a:lnTo>
                    <a:lnTo>
                      <a:pt x="8" y="24"/>
                    </a:lnTo>
                    <a:lnTo>
                      <a:pt x="16" y="24"/>
                    </a:lnTo>
                    <a:lnTo>
                      <a:pt x="16" y="16"/>
                    </a:lnTo>
                    <a:lnTo>
                      <a:pt x="24" y="16"/>
                    </a:lnTo>
                    <a:lnTo>
                      <a:pt x="24" y="8"/>
                    </a:lnTo>
                    <a:lnTo>
                      <a:pt x="32" y="8"/>
                    </a:lnTo>
                    <a:lnTo>
                      <a:pt x="32" y="0"/>
                    </a:lnTo>
                    <a:lnTo>
                      <a:pt x="40" y="0"/>
                    </a:lnTo>
                    <a:lnTo>
                      <a:pt x="48" y="0"/>
                    </a:lnTo>
                    <a:lnTo>
                      <a:pt x="48" y="8"/>
                    </a:lnTo>
                    <a:lnTo>
                      <a:pt x="56" y="8"/>
                    </a:lnTo>
                    <a:lnTo>
                      <a:pt x="56" y="16"/>
                    </a:lnTo>
                    <a:lnTo>
                      <a:pt x="64" y="16"/>
                    </a:lnTo>
                    <a:lnTo>
                      <a:pt x="64" y="24"/>
                    </a:lnTo>
                    <a:lnTo>
                      <a:pt x="64" y="32"/>
                    </a:lnTo>
                    <a:lnTo>
                      <a:pt x="64" y="40"/>
                    </a:lnTo>
                    <a:lnTo>
                      <a:pt x="64" y="48"/>
                    </a:lnTo>
                    <a:lnTo>
                      <a:pt x="56" y="48"/>
                    </a:lnTo>
                    <a:lnTo>
                      <a:pt x="56" y="56"/>
                    </a:lnTo>
                    <a:lnTo>
                      <a:pt x="48" y="56"/>
                    </a:lnTo>
                    <a:lnTo>
                      <a:pt x="48" y="64"/>
                    </a:lnTo>
                    <a:lnTo>
                      <a:pt x="40" y="64"/>
                    </a:lnTo>
                    <a:lnTo>
                      <a:pt x="32" y="64"/>
                    </a:lnTo>
                    <a:lnTo>
                      <a:pt x="24" y="64"/>
                    </a:lnTo>
                    <a:lnTo>
                      <a:pt x="16" y="64"/>
                    </a:lnTo>
                    <a:lnTo>
                      <a:pt x="16" y="56"/>
                    </a:lnTo>
                    <a:lnTo>
                      <a:pt x="8" y="56"/>
                    </a:lnTo>
                    <a:lnTo>
                      <a:pt x="8" y="48"/>
                    </a:lnTo>
                    <a:lnTo>
                      <a:pt x="0" y="48"/>
                    </a:lnTo>
                    <a:lnTo>
                      <a:pt x="0" y="40"/>
                    </a:lnTo>
                    <a:lnTo>
                      <a:pt x="0" y="32"/>
                    </a:lnTo>
                    <a:lnTo>
                      <a:pt x="0" y="24"/>
                    </a:lnTo>
                    <a:lnTo>
                      <a:pt x="0" y="16"/>
                    </a:lnTo>
                    <a:lnTo>
                      <a:pt x="8" y="16"/>
                    </a:lnTo>
                    <a:lnTo>
                      <a:pt x="8" y="8"/>
                    </a:lnTo>
                    <a:lnTo>
                      <a:pt x="16" y="8"/>
                    </a:lnTo>
                    <a:lnTo>
                      <a:pt x="16" y="0"/>
                    </a:lnTo>
                    <a:lnTo>
                      <a:pt x="24" y="0"/>
                    </a:lnTo>
                    <a:lnTo>
                      <a:pt x="32"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72" name="Oval 39"/>
              <p:cNvSpPr>
                <a:spLocks noChangeArrowheads="1"/>
              </p:cNvSpPr>
              <p:nvPr/>
            </p:nvSpPr>
            <p:spPr bwMode="auto">
              <a:xfrm>
                <a:off x="1816" y="2016"/>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73" name="Freeform 40"/>
              <p:cNvSpPr>
                <a:spLocks/>
              </p:cNvSpPr>
              <p:nvPr/>
            </p:nvSpPr>
            <p:spPr bwMode="auto">
              <a:xfrm>
                <a:off x="1816" y="2016"/>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74" name="Oval 41"/>
              <p:cNvSpPr>
                <a:spLocks noChangeArrowheads="1"/>
              </p:cNvSpPr>
              <p:nvPr/>
            </p:nvSpPr>
            <p:spPr bwMode="auto">
              <a:xfrm>
                <a:off x="1832" y="1968"/>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75" name="Freeform 42"/>
              <p:cNvSpPr>
                <a:spLocks/>
              </p:cNvSpPr>
              <p:nvPr/>
            </p:nvSpPr>
            <p:spPr bwMode="auto">
              <a:xfrm>
                <a:off x="1832" y="1968"/>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76" name="Oval 43"/>
              <p:cNvSpPr>
                <a:spLocks noChangeArrowheads="1"/>
              </p:cNvSpPr>
              <p:nvPr/>
            </p:nvSpPr>
            <p:spPr bwMode="auto">
              <a:xfrm>
                <a:off x="1776" y="1928"/>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77" name="Freeform 44"/>
              <p:cNvSpPr>
                <a:spLocks/>
              </p:cNvSpPr>
              <p:nvPr/>
            </p:nvSpPr>
            <p:spPr bwMode="auto">
              <a:xfrm>
                <a:off x="1776" y="1928"/>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78" name="Oval 45"/>
              <p:cNvSpPr>
                <a:spLocks noChangeArrowheads="1"/>
              </p:cNvSpPr>
              <p:nvPr/>
            </p:nvSpPr>
            <p:spPr bwMode="auto">
              <a:xfrm>
                <a:off x="1704" y="1952"/>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79" name="Freeform 46"/>
              <p:cNvSpPr>
                <a:spLocks/>
              </p:cNvSpPr>
              <p:nvPr/>
            </p:nvSpPr>
            <p:spPr bwMode="auto">
              <a:xfrm>
                <a:off x="1704" y="1952"/>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0" name="Oval 47"/>
              <p:cNvSpPr>
                <a:spLocks noChangeArrowheads="1"/>
              </p:cNvSpPr>
              <p:nvPr/>
            </p:nvSpPr>
            <p:spPr bwMode="auto">
              <a:xfrm>
                <a:off x="1688" y="2048"/>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1" name="Freeform 48"/>
              <p:cNvSpPr>
                <a:spLocks/>
              </p:cNvSpPr>
              <p:nvPr/>
            </p:nvSpPr>
            <p:spPr bwMode="auto">
              <a:xfrm>
                <a:off x="1688" y="2048"/>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2" name="Oval 49"/>
              <p:cNvSpPr>
                <a:spLocks noChangeArrowheads="1"/>
              </p:cNvSpPr>
              <p:nvPr/>
            </p:nvSpPr>
            <p:spPr bwMode="auto">
              <a:xfrm>
                <a:off x="1824" y="1912"/>
                <a:ext cx="56" cy="6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3" name="Freeform 50"/>
              <p:cNvSpPr>
                <a:spLocks/>
              </p:cNvSpPr>
              <p:nvPr/>
            </p:nvSpPr>
            <p:spPr bwMode="auto">
              <a:xfrm>
                <a:off x="1824" y="1912"/>
                <a:ext cx="56" cy="64"/>
              </a:xfrm>
              <a:custGeom>
                <a:avLst/>
                <a:gdLst>
                  <a:gd name="T0" fmla="*/ 32 w 56"/>
                  <a:gd name="T1" fmla="*/ 8 h 64"/>
                  <a:gd name="T2" fmla="*/ 40 w 56"/>
                  <a:gd name="T3" fmla="*/ 8 h 64"/>
                  <a:gd name="T4" fmla="*/ 40 w 56"/>
                  <a:gd name="T5" fmla="*/ 16 h 64"/>
                  <a:gd name="T6" fmla="*/ 48 w 56"/>
                  <a:gd name="T7" fmla="*/ 24 h 64"/>
                  <a:gd name="T8" fmla="*/ 48 w 56"/>
                  <a:gd name="T9" fmla="*/ 24 h 64"/>
                  <a:gd name="T10" fmla="*/ 48 w 56"/>
                  <a:gd name="T11" fmla="*/ 32 h 64"/>
                  <a:gd name="T12" fmla="*/ 48 w 56"/>
                  <a:gd name="T13" fmla="*/ 48 h 64"/>
                  <a:gd name="T14" fmla="*/ 40 w 56"/>
                  <a:gd name="T15" fmla="*/ 48 h 64"/>
                  <a:gd name="T16" fmla="*/ 40 w 56"/>
                  <a:gd name="T17" fmla="*/ 48 h 64"/>
                  <a:gd name="T18" fmla="*/ 40 w 56"/>
                  <a:gd name="T19" fmla="*/ 56 h 64"/>
                  <a:gd name="T20" fmla="*/ 32 w 56"/>
                  <a:gd name="T21" fmla="*/ 56 h 64"/>
                  <a:gd name="T22" fmla="*/ 16 w 56"/>
                  <a:gd name="T23" fmla="*/ 56 h 64"/>
                  <a:gd name="T24" fmla="*/ 16 w 56"/>
                  <a:gd name="T25" fmla="*/ 48 h 64"/>
                  <a:gd name="T26" fmla="*/ 16 w 56"/>
                  <a:gd name="T27" fmla="*/ 48 h 64"/>
                  <a:gd name="T28" fmla="*/ 8 w 56"/>
                  <a:gd name="T29" fmla="*/ 48 h 64"/>
                  <a:gd name="T30" fmla="*/ 8 w 56"/>
                  <a:gd name="T31" fmla="*/ 32 h 64"/>
                  <a:gd name="T32" fmla="*/ 8 w 56"/>
                  <a:gd name="T33" fmla="*/ 24 h 64"/>
                  <a:gd name="T34" fmla="*/ 8 w 56"/>
                  <a:gd name="T35" fmla="*/ 24 h 64"/>
                  <a:gd name="T36" fmla="*/ 16 w 56"/>
                  <a:gd name="T37" fmla="*/ 16 h 64"/>
                  <a:gd name="T38" fmla="*/ 16 w 56"/>
                  <a:gd name="T39" fmla="*/ 8 h 64"/>
                  <a:gd name="T40" fmla="*/ 24 w 56"/>
                  <a:gd name="T41" fmla="*/ 8 h 64"/>
                  <a:gd name="T42" fmla="*/ 32 w 56"/>
                  <a:gd name="T43" fmla="*/ 0 h 64"/>
                  <a:gd name="T44" fmla="*/ 40 w 56"/>
                  <a:gd name="T45" fmla="*/ 0 h 64"/>
                  <a:gd name="T46" fmla="*/ 40 w 56"/>
                  <a:gd name="T47" fmla="*/ 8 h 64"/>
                  <a:gd name="T48" fmla="*/ 48 w 56"/>
                  <a:gd name="T49" fmla="*/ 8 h 64"/>
                  <a:gd name="T50" fmla="*/ 56 w 56"/>
                  <a:gd name="T51" fmla="*/ 16 h 64"/>
                  <a:gd name="T52" fmla="*/ 56 w 56"/>
                  <a:gd name="T53" fmla="*/ 32 h 64"/>
                  <a:gd name="T54" fmla="*/ 56 w 56"/>
                  <a:gd name="T55" fmla="*/ 40 h 64"/>
                  <a:gd name="T56" fmla="*/ 56 w 56"/>
                  <a:gd name="T57" fmla="*/ 48 h 64"/>
                  <a:gd name="T58" fmla="*/ 48 w 56"/>
                  <a:gd name="T59" fmla="*/ 56 h 64"/>
                  <a:gd name="T60" fmla="*/ 40 w 56"/>
                  <a:gd name="T61" fmla="*/ 64 h 64"/>
                  <a:gd name="T62" fmla="*/ 32 w 56"/>
                  <a:gd name="T63" fmla="*/ 64 h 64"/>
                  <a:gd name="T64" fmla="*/ 24 w 56"/>
                  <a:gd name="T65" fmla="*/ 64 h 64"/>
                  <a:gd name="T66" fmla="*/ 16 w 56"/>
                  <a:gd name="T67" fmla="*/ 64 h 64"/>
                  <a:gd name="T68" fmla="*/ 8 w 56"/>
                  <a:gd name="T69" fmla="*/ 56 h 64"/>
                  <a:gd name="T70" fmla="*/ 8 w 56"/>
                  <a:gd name="T71" fmla="*/ 48 h 64"/>
                  <a:gd name="T72" fmla="*/ 0 w 56"/>
                  <a:gd name="T73" fmla="*/ 40 h 64"/>
                  <a:gd name="T74" fmla="*/ 0 w 56"/>
                  <a:gd name="T75" fmla="*/ 32 h 64"/>
                  <a:gd name="T76" fmla="*/ 0 w 56"/>
                  <a:gd name="T77" fmla="*/ 24 h 64"/>
                  <a:gd name="T78" fmla="*/ 8 w 56"/>
                  <a:gd name="T79" fmla="*/ 16 h 64"/>
                  <a:gd name="T80" fmla="*/ 8 w 56"/>
                  <a:gd name="T81" fmla="*/ 8 h 64"/>
                  <a:gd name="T82" fmla="*/ 16 w 56"/>
                  <a:gd name="T83" fmla="*/ 0 h 64"/>
                  <a:gd name="T84" fmla="*/ 24 w 56"/>
                  <a:gd name="T85" fmla="*/ 0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64"/>
                  <a:gd name="T131" fmla="*/ 56 w 56"/>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64">
                    <a:moveTo>
                      <a:pt x="32" y="8"/>
                    </a:moveTo>
                    <a:lnTo>
                      <a:pt x="32" y="8"/>
                    </a:lnTo>
                    <a:lnTo>
                      <a:pt x="40" y="8"/>
                    </a:lnTo>
                    <a:lnTo>
                      <a:pt x="40" y="16"/>
                    </a:lnTo>
                    <a:lnTo>
                      <a:pt x="40" y="24"/>
                    </a:lnTo>
                    <a:lnTo>
                      <a:pt x="48" y="24"/>
                    </a:lnTo>
                    <a:lnTo>
                      <a:pt x="48" y="32"/>
                    </a:lnTo>
                    <a:lnTo>
                      <a:pt x="48" y="40"/>
                    </a:lnTo>
                    <a:lnTo>
                      <a:pt x="48" y="48"/>
                    </a:lnTo>
                    <a:lnTo>
                      <a:pt x="40" y="48"/>
                    </a:lnTo>
                    <a:lnTo>
                      <a:pt x="40" y="56"/>
                    </a:lnTo>
                    <a:lnTo>
                      <a:pt x="32" y="56"/>
                    </a:lnTo>
                    <a:lnTo>
                      <a:pt x="24" y="56"/>
                    </a:lnTo>
                    <a:lnTo>
                      <a:pt x="16" y="56"/>
                    </a:lnTo>
                    <a:lnTo>
                      <a:pt x="16" y="48"/>
                    </a:lnTo>
                    <a:lnTo>
                      <a:pt x="8" y="48"/>
                    </a:lnTo>
                    <a:lnTo>
                      <a:pt x="8" y="40"/>
                    </a:lnTo>
                    <a:lnTo>
                      <a:pt x="8" y="32"/>
                    </a:lnTo>
                    <a:lnTo>
                      <a:pt x="8" y="24"/>
                    </a:lnTo>
                    <a:lnTo>
                      <a:pt x="16" y="24"/>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56" y="48"/>
                    </a:lnTo>
                    <a:lnTo>
                      <a:pt x="48" y="48"/>
                    </a:lnTo>
                    <a:lnTo>
                      <a:pt x="48" y="56"/>
                    </a:lnTo>
                    <a:lnTo>
                      <a:pt x="40" y="56"/>
                    </a:lnTo>
                    <a:lnTo>
                      <a:pt x="40" y="64"/>
                    </a:lnTo>
                    <a:lnTo>
                      <a:pt x="32" y="64"/>
                    </a:lnTo>
                    <a:lnTo>
                      <a:pt x="24" y="64"/>
                    </a:lnTo>
                    <a:lnTo>
                      <a:pt x="16" y="64"/>
                    </a:lnTo>
                    <a:lnTo>
                      <a:pt x="16" y="56"/>
                    </a:lnTo>
                    <a:lnTo>
                      <a:pt x="8" y="56"/>
                    </a:lnTo>
                    <a:lnTo>
                      <a:pt x="8" y="48"/>
                    </a:lnTo>
                    <a:lnTo>
                      <a:pt x="0" y="48"/>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4" name="Oval 51"/>
              <p:cNvSpPr>
                <a:spLocks noChangeArrowheads="1"/>
              </p:cNvSpPr>
              <p:nvPr/>
            </p:nvSpPr>
            <p:spPr bwMode="auto">
              <a:xfrm>
                <a:off x="1792" y="1880"/>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5" name="Freeform 52"/>
              <p:cNvSpPr>
                <a:spLocks/>
              </p:cNvSpPr>
              <p:nvPr/>
            </p:nvSpPr>
            <p:spPr bwMode="auto">
              <a:xfrm>
                <a:off x="1792" y="1880"/>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6" name="Oval 53"/>
              <p:cNvSpPr>
                <a:spLocks noChangeArrowheads="1"/>
              </p:cNvSpPr>
              <p:nvPr/>
            </p:nvSpPr>
            <p:spPr bwMode="auto">
              <a:xfrm>
                <a:off x="1736" y="1904"/>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7" name="Freeform 54"/>
              <p:cNvSpPr>
                <a:spLocks/>
              </p:cNvSpPr>
              <p:nvPr/>
            </p:nvSpPr>
            <p:spPr bwMode="auto">
              <a:xfrm>
                <a:off x="1736" y="1904"/>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8" name="Oval 55"/>
              <p:cNvSpPr>
                <a:spLocks noChangeArrowheads="1"/>
              </p:cNvSpPr>
              <p:nvPr/>
            </p:nvSpPr>
            <p:spPr bwMode="auto">
              <a:xfrm>
                <a:off x="1656" y="1968"/>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9" name="Freeform 56"/>
              <p:cNvSpPr>
                <a:spLocks/>
              </p:cNvSpPr>
              <p:nvPr/>
            </p:nvSpPr>
            <p:spPr bwMode="auto">
              <a:xfrm>
                <a:off x="1656" y="1968"/>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90" name="Oval 57"/>
              <p:cNvSpPr>
                <a:spLocks noChangeArrowheads="1"/>
              </p:cNvSpPr>
              <p:nvPr/>
            </p:nvSpPr>
            <p:spPr bwMode="auto">
              <a:xfrm>
                <a:off x="1656" y="2016"/>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91" name="Freeform 58"/>
              <p:cNvSpPr>
                <a:spLocks/>
              </p:cNvSpPr>
              <p:nvPr/>
            </p:nvSpPr>
            <p:spPr bwMode="auto">
              <a:xfrm>
                <a:off x="1656" y="2016"/>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92" name="Oval 59"/>
              <p:cNvSpPr>
                <a:spLocks noChangeArrowheads="1"/>
              </p:cNvSpPr>
              <p:nvPr/>
            </p:nvSpPr>
            <p:spPr bwMode="auto">
              <a:xfrm>
                <a:off x="1704" y="1896"/>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93" name="Freeform 60"/>
              <p:cNvSpPr>
                <a:spLocks/>
              </p:cNvSpPr>
              <p:nvPr/>
            </p:nvSpPr>
            <p:spPr bwMode="auto">
              <a:xfrm>
                <a:off x="1704" y="1896"/>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94" name="Oval 61"/>
              <p:cNvSpPr>
                <a:spLocks noChangeArrowheads="1"/>
              </p:cNvSpPr>
              <p:nvPr/>
            </p:nvSpPr>
            <p:spPr bwMode="auto">
              <a:xfrm>
                <a:off x="1664" y="1928"/>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95" name="Freeform 62"/>
              <p:cNvSpPr>
                <a:spLocks/>
              </p:cNvSpPr>
              <p:nvPr/>
            </p:nvSpPr>
            <p:spPr bwMode="auto">
              <a:xfrm>
                <a:off x="1664" y="1928"/>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96" name="Oval 63"/>
              <p:cNvSpPr>
                <a:spLocks noChangeArrowheads="1"/>
              </p:cNvSpPr>
              <p:nvPr/>
            </p:nvSpPr>
            <p:spPr bwMode="auto">
              <a:xfrm>
                <a:off x="1712" y="1976"/>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97" name="Freeform 64"/>
              <p:cNvSpPr>
                <a:spLocks/>
              </p:cNvSpPr>
              <p:nvPr/>
            </p:nvSpPr>
            <p:spPr bwMode="auto">
              <a:xfrm>
                <a:off x="1712" y="1976"/>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98" name="Oval 65"/>
              <p:cNvSpPr>
                <a:spLocks noChangeArrowheads="1"/>
              </p:cNvSpPr>
              <p:nvPr/>
            </p:nvSpPr>
            <p:spPr bwMode="auto">
              <a:xfrm>
                <a:off x="1760" y="2016"/>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99" name="Freeform 66"/>
              <p:cNvSpPr>
                <a:spLocks/>
              </p:cNvSpPr>
              <p:nvPr/>
            </p:nvSpPr>
            <p:spPr bwMode="auto">
              <a:xfrm>
                <a:off x="1760" y="2016"/>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00" name="Oval 67"/>
              <p:cNvSpPr>
                <a:spLocks noChangeArrowheads="1"/>
              </p:cNvSpPr>
              <p:nvPr/>
            </p:nvSpPr>
            <p:spPr bwMode="auto">
              <a:xfrm>
                <a:off x="1736" y="1856"/>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01" name="Freeform 68"/>
              <p:cNvSpPr>
                <a:spLocks/>
              </p:cNvSpPr>
              <p:nvPr/>
            </p:nvSpPr>
            <p:spPr bwMode="auto">
              <a:xfrm>
                <a:off x="1736" y="1856"/>
                <a:ext cx="56" cy="56"/>
              </a:xfrm>
              <a:custGeom>
                <a:avLst/>
                <a:gdLst>
                  <a:gd name="T0" fmla="*/ 32 w 56"/>
                  <a:gd name="T1" fmla="*/ 8 h 56"/>
                  <a:gd name="T2" fmla="*/ 40 w 56"/>
                  <a:gd name="T3" fmla="*/ 8 h 56"/>
                  <a:gd name="T4" fmla="*/ 40 w 56"/>
                  <a:gd name="T5" fmla="*/ 16 h 56"/>
                  <a:gd name="T6" fmla="*/ 48 w 56"/>
                  <a:gd name="T7" fmla="*/ 16 h 56"/>
                  <a:gd name="T8" fmla="*/ 48 w 56"/>
                  <a:gd name="T9" fmla="*/ 16 h 56"/>
                  <a:gd name="T10" fmla="*/ 48 w 56"/>
                  <a:gd name="T11" fmla="*/ 24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24 h 56"/>
                  <a:gd name="T32" fmla="*/ 8 w 56"/>
                  <a:gd name="T33" fmla="*/ 16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32 h 56"/>
                  <a:gd name="T74" fmla="*/ 0 w 56"/>
                  <a:gd name="T75" fmla="*/ 24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02" name="Oval 69"/>
              <p:cNvSpPr>
                <a:spLocks noChangeArrowheads="1"/>
              </p:cNvSpPr>
              <p:nvPr/>
            </p:nvSpPr>
            <p:spPr bwMode="auto">
              <a:xfrm>
                <a:off x="1616" y="1936"/>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03" name="Freeform 70"/>
              <p:cNvSpPr>
                <a:spLocks/>
              </p:cNvSpPr>
              <p:nvPr/>
            </p:nvSpPr>
            <p:spPr bwMode="auto">
              <a:xfrm>
                <a:off x="1616" y="1936"/>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04" name="Oval 71"/>
              <p:cNvSpPr>
                <a:spLocks noChangeArrowheads="1"/>
              </p:cNvSpPr>
              <p:nvPr/>
            </p:nvSpPr>
            <p:spPr bwMode="auto">
              <a:xfrm>
                <a:off x="1680" y="1856"/>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05" name="Freeform 72"/>
              <p:cNvSpPr>
                <a:spLocks/>
              </p:cNvSpPr>
              <p:nvPr/>
            </p:nvSpPr>
            <p:spPr bwMode="auto">
              <a:xfrm>
                <a:off x="1680" y="1856"/>
                <a:ext cx="56" cy="56"/>
              </a:xfrm>
              <a:custGeom>
                <a:avLst/>
                <a:gdLst>
                  <a:gd name="T0" fmla="*/ 32 w 56"/>
                  <a:gd name="T1" fmla="*/ 8 h 56"/>
                  <a:gd name="T2" fmla="*/ 40 w 56"/>
                  <a:gd name="T3" fmla="*/ 8 h 56"/>
                  <a:gd name="T4" fmla="*/ 40 w 56"/>
                  <a:gd name="T5" fmla="*/ 16 h 56"/>
                  <a:gd name="T6" fmla="*/ 48 w 56"/>
                  <a:gd name="T7" fmla="*/ 16 h 56"/>
                  <a:gd name="T8" fmla="*/ 48 w 56"/>
                  <a:gd name="T9" fmla="*/ 16 h 56"/>
                  <a:gd name="T10" fmla="*/ 48 w 56"/>
                  <a:gd name="T11" fmla="*/ 24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24 h 56"/>
                  <a:gd name="T32" fmla="*/ 8 w 56"/>
                  <a:gd name="T33" fmla="*/ 16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32 h 56"/>
                  <a:gd name="T74" fmla="*/ 0 w 56"/>
                  <a:gd name="T75" fmla="*/ 24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06" name="Oval 73"/>
              <p:cNvSpPr>
                <a:spLocks noChangeArrowheads="1"/>
              </p:cNvSpPr>
              <p:nvPr/>
            </p:nvSpPr>
            <p:spPr bwMode="auto">
              <a:xfrm>
                <a:off x="1656" y="1888"/>
                <a:ext cx="56" cy="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07" name="Freeform 74"/>
              <p:cNvSpPr>
                <a:spLocks/>
              </p:cNvSpPr>
              <p:nvPr/>
            </p:nvSpPr>
            <p:spPr bwMode="auto">
              <a:xfrm>
                <a:off x="1656" y="1888"/>
                <a:ext cx="56" cy="64"/>
              </a:xfrm>
              <a:custGeom>
                <a:avLst/>
                <a:gdLst>
                  <a:gd name="T0" fmla="*/ 32 w 56"/>
                  <a:gd name="T1" fmla="*/ 8 h 64"/>
                  <a:gd name="T2" fmla="*/ 40 w 56"/>
                  <a:gd name="T3" fmla="*/ 8 h 64"/>
                  <a:gd name="T4" fmla="*/ 40 w 56"/>
                  <a:gd name="T5" fmla="*/ 16 h 64"/>
                  <a:gd name="T6" fmla="*/ 48 w 56"/>
                  <a:gd name="T7" fmla="*/ 24 h 64"/>
                  <a:gd name="T8" fmla="*/ 48 w 56"/>
                  <a:gd name="T9" fmla="*/ 24 h 64"/>
                  <a:gd name="T10" fmla="*/ 48 w 56"/>
                  <a:gd name="T11" fmla="*/ 32 h 64"/>
                  <a:gd name="T12" fmla="*/ 48 w 56"/>
                  <a:gd name="T13" fmla="*/ 48 h 64"/>
                  <a:gd name="T14" fmla="*/ 40 w 56"/>
                  <a:gd name="T15" fmla="*/ 48 h 64"/>
                  <a:gd name="T16" fmla="*/ 40 w 56"/>
                  <a:gd name="T17" fmla="*/ 48 h 64"/>
                  <a:gd name="T18" fmla="*/ 40 w 56"/>
                  <a:gd name="T19" fmla="*/ 56 h 64"/>
                  <a:gd name="T20" fmla="*/ 32 w 56"/>
                  <a:gd name="T21" fmla="*/ 56 h 64"/>
                  <a:gd name="T22" fmla="*/ 16 w 56"/>
                  <a:gd name="T23" fmla="*/ 56 h 64"/>
                  <a:gd name="T24" fmla="*/ 16 w 56"/>
                  <a:gd name="T25" fmla="*/ 48 h 64"/>
                  <a:gd name="T26" fmla="*/ 16 w 56"/>
                  <a:gd name="T27" fmla="*/ 48 h 64"/>
                  <a:gd name="T28" fmla="*/ 8 w 56"/>
                  <a:gd name="T29" fmla="*/ 48 h 64"/>
                  <a:gd name="T30" fmla="*/ 8 w 56"/>
                  <a:gd name="T31" fmla="*/ 32 h 64"/>
                  <a:gd name="T32" fmla="*/ 8 w 56"/>
                  <a:gd name="T33" fmla="*/ 24 h 64"/>
                  <a:gd name="T34" fmla="*/ 8 w 56"/>
                  <a:gd name="T35" fmla="*/ 24 h 64"/>
                  <a:gd name="T36" fmla="*/ 16 w 56"/>
                  <a:gd name="T37" fmla="*/ 16 h 64"/>
                  <a:gd name="T38" fmla="*/ 16 w 56"/>
                  <a:gd name="T39" fmla="*/ 8 h 64"/>
                  <a:gd name="T40" fmla="*/ 24 w 56"/>
                  <a:gd name="T41" fmla="*/ 8 h 64"/>
                  <a:gd name="T42" fmla="*/ 32 w 56"/>
                  <a:gd name="T43" fmla="*/ 0 h 64"/>
                  <a:gd name="T44" fmla="*/ 40 w 56"/>
                  <a:gd name="T45" fmla="*/ 0 h 64"/>
                  <a:gd name="T46" fmla="*/ 40 w 56"/>
                  <a:gd name="T47" fmla="*/ 8 h 64"/>
                  <a:gd name="T48" fmla="*/ 48 w 56"/>
                  <a:gd name="T49" fmla="*/ 8 h 64"/>
                  <a:gd name="T50" fmla="*/ 56 w 56"/>
                  <a:gd name="T51" fmla="*/ 16 h 64"/>
                  <a:gd name="T52" fmla="*/ 56 w 56"/>
                  <a:gd name="T53" fmla="*/ 32 h 64"/>
                  <a:gd name="T54" fmla="*/ 56 w 56"/>
                  <a:gd name="T55" fmla="*/ 40 h 64"/>
                  <a:gd name="T56" fmla="*/ 56 w 56"/>
                  <a:gd name="T57" fmla="*/ 48 h 64"/>
                  <a:gd name="T58" fmla="*/ 48 w 56"/>
                  <a:gd name="T59" fmla="*/ 56 h 64"/>
                  <a:gd name="T60" fmla="*/ 40 w 56"/>
                  <a:gd name="T61" fmla="*/ 64 h 64"/>
                  <a:gd name="T62" fmla="*/ 32 w 56"/>
                  <a:gd name="T63" fmla="*/ 64 h 64"/>
                  <a:gd name="T64" fmla="*/ 24 w 56"/>
                  <a:gd name="T65" fmla="*/ 64 h 64"/>
                  <a:gd name="T66" fmla="*/ 16 w 56"/>
                  <a:gd name="T67" fmla="*/ 64 h 64"/>
                  <a:gd name="T68" fmla="*/ 8 w 56"/>
                  <a:gd name="T69" fmla="*/ 56 h 64"/>
                  <a:gd name="T70" fmla="*/ 8 w 56"/>
                  <a:gd name="T71" fmla="*/ 48 h 64"/>
                  <a:gd name="T72" fmla="*/ 0 w 56"/>
                  <a:gd name="T73" fmla="*/ 40 h 64"/>
                  <a:gd name="T74" fmla="*/ 0 w 56"/>
                  <a:gd name="T75" fmla="*/ 32 h 64"/>
                  <a:gd name="T76" fmla="*/ 0 w 56"/>
                  <a:gd name="T77" fmla="*/ 24 h 64"/>
                  <a:gd name="T78" fmla="*/ 8 w 56"/>
                  <a:gd name="T79" fmla="*/ 16 h 64"/>
                  <a:gd name="T80" fmla="*/ 8 w 56"/>
                  <a:gd name="T81" fmla="*/ 8 h 64"/>
                  <a:gd name="T82" fmla="*/ 16 w 56"/>
                  <a:gd name="T83" fmla="*/ 0 h 64"/>
                  <a:gd name="T84" fmla="*/ 24 w 56"/>
                  <a:gd name="T85" fmla="*/ 0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64"/>
                  <a:gd name="T131" fmla="*/ 56 w 56"/>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64">
                    <a:moveTo>
                      <a:pt x="32" y="8"/>
                    </a:moveTo>
                    <a:lnTo>
                      <a:pt x="32" y="8"/>
                    </a:lnTo>
                    <a:lnTo>
                      <a:pt x="40" y="8"/>
                    </a:lnTo>
                    <a:lnTo>
                      <a:pt x="40" y="16"/>
                    </a:lnTo>
                    <a:lnTo>
                      <a:pt x="40" y="24"/>
                    </a:lnTo>
                    <a:lnTo>
                      <a:pt x="48" y="24"/>
                    </a:lnTo>
                    <a:lnTo>
                      <a:pt x="48" y="32"/>
                    </a:lnTo>
                    <a:lnTo>
                      <a:pt x="48" y="40"/>
                    </a:lnTo>
                    <a:lnTo>
                      <a:pt x="48" y="48"/>
                    </a:lnTo>
                    <a:lnTo>
                      <a:pt x="40" y="48"/>
                    </a:lnTo>
                    <a:lnTo>
                      <a:pt x="40" y="56"/>
                    </a:lnTo>
                    <a:lnTo>
                      <a:pt x="32" y="56"/>
                    </a:lnTo>
                    <a:lnTo>
                      <a:pt x="24" y="56"/>
                    </a:lnTo>
                    <a:lnTo>
                      <a:pt x="16" y="56"/>
                    </a:lnTo>
                    <a:lnTo>
                      <a:pt x="16" y="48"/>
                    </a:lnTo>
                    <a:lnTo>
                      <a:pt x="8" y="48"/>
                    </a:lnTo>
                    <a:lnTo>
                      <a:pt x="8" y="40"/>
                    </a:lnTo>
                    <a:lnTo>
                      <a:pt x="8" y="32"/>
                    </a:lnTo>
                    <a:lnTo>
                      <a:pt x="8" y="24"/>
                    </a:lnTo>
                    <a:lnTo>
                      <a:pt x="16" y="24"/>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56" y="48"/>
                    </a:lnTo>
                    <a:lnTo>
                      <a:pt x="48" y="48"/>
                    </a:lnTo>
                    <a:lnTo>
                      <a:pt x="48" y="56"/>
                    </a:lnTo>
                    <a:lnTo>
                      <a:pt x="40" y="56"/>
                    </a:lnTo>
                    <a:lnTo>
                      <a:pt x="40" y="64"/>
                    </a:lnTo>
                    <a:lnTo>
                      <a:pt x="32" y="64"/>
                    </a:lnTo>
                    <a:lnTo>
                      <a:pt x="24" y="64"/>
                    </a:lnTo>
                    <a:lnTo>
                      <a:pt x="16" y="64"/>
                    </a:lnTo>
                    <a:lnTo>
                      <a:pt x="16" y="56"/>
                    </a:lnTo>
                    <a:lnTo>
                      <a:pt x="8" y="56"/>
                    </a:lnTo>
                    <a:lnTo>
                      <a:pt x="8" y="48"/>
                    </a:lnTo>
                    <a:lnTo>
                      <a:pt x="0" y="48"/>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08" name="Oval 75"/>
              <p:cNvSpPr>
                <a:spLocks noChangeArrowheads="1"/>
              </p:cNvSpPr>
              <p:nvPr/>
            </p:nvSpPr>
            <p:spPr bwMode="auto">
              <a:xfrm>
                <a:off x="1696" y="1816"/>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09" name="Freeform 76"/>
              <p:cNvSpPr>
                <a:spLocks/>
              </p:cNvSpPr>
              <p:nvPr/>
            </p:nvSpPr>
            <p:spPr bwMode="auto">
              <a:xfrm>
                <a:off x="1696" y="1816"/>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10" name="Oval 77"/>
              <p:cNvSpPr>
                <a:spLocks noChangeArrowheads="1"/>
              </p:cNvSpPr>
              <p:nvPr/>
            </p:nvSpPr>
            <p:spPr bwMode="auto">
              <a:xfrm>
                <a:off x="1632" y="1856"/>
                <a:ext cx="64"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11" name="Freeform 78"/>
              <p:cNvSpPr>
                <a:spLocks/>
              </p:cNvSpPr>
              <p:nvPr/>
            </p:nvSpPr>
            <p:spPr bwMode="auto">
              <a:xfrm>
                <a:off x="1632" y="1856"/>
                <a:ext cx="64" cy="56"/>
              </a:xfrm>
              <a:custGeom>
                <a:avLst/>
                <a:gdLst>
                  <a:gd name="T0" fmla="*/ 40 w 64"/>
                  <a:gd name="T1" fmla="*/ 8 h 56"/>
                  <a:gd name="T2" fmla="*/ 48 w 64"/>
                  <a:gd name="T3" fmla="*/ 8 h 56"/>
                  <a:gd name="T4" fmla="*/ 48 w 64"/>
                  <a:gd name="T5" fmla="*/ 16 h 56"/>
                  <a:gd name="T6" fmla="*/ 56 w 64"/>
                  <a:gd name="T7" fmla="*/ 16 h 56"/>
                  <a:gd name="T8" fmla="*/ 56 w 64"/>
                  <a:gd name="T9" fmla="*/ 16 h 56"/>
                  <a:gd name="T10" fmla="*/ 56 w 64"/>
                  <a:gd name="T11" fmla="*/ 24 h 56"/>
                  <a:gd name="T12" fmla="*/ 56 w 64"/>
                  <a:gd name="T13" fmla="*/ 40 h 56"/>
                  <a:gd name="T14" fmla="*/ 48 w 64"/>
                  <a:gd name="T15" fmla="*/ 40 h 56"/>
                  <a:gd name="T16" fmla="*/ 48 w 64"/>
                  <a:gd name="T17" fmla="*/ 40 h 56"/>
                  <a:gd name="T18" fmla="*/ 40 w 64"/>
                  <a:gd name="T19" fmla="*/ 48 h 56"/>
                  <a:gd name="T20" fmla="*/ 32 w 64"/>
                  <a:gd name="T21" fmla="*/ 48 h 56"/>
                  <a:gd name="T22" fmla="*/ 24 w 64"/>
                  <a:gd name="T23" fmla="*/ 48 h 56"/>
                  <a:gd name="T24" fmla="*/ 24 w 64"/>
                  <a:gd name="T25" fmla="*/ 40 h 56"/>
                  <a:gd name="T26" fmla="*/ 16 w 64"/>
                  <a:gd name="T27" fmla="*/ 40 h 56"/>
                  <a:gd name="T28" fmla="*/ 8 w 64"/>
                  <a:gd name="T29" fmla="*/ 40 h 56"/>
                  <a:gd name="T30" fmla="*/ 8 w 64"/>
                  <a:gd name="T31" fmla="*/ 24 h 56"/>
                  <a:gd name="T32" fmla="*/ 8 w 64"/>
                  <a:gd name="T33" fmla="*/ 16 h 56"/>
                  <a:gd name="T34" fmla="*/ 8 w 64"/>
                  <a:gd name="T35" fmla="*/ 16 h 56"/>
                  <a:gd name="T36" fmla="*/ 16 w 64"/>
                  <a:gd name="T37" fmla="*/ 16 h 56"/>
                  <a:gd name="T38" fmla="*/ 24 w 64"/>
                  <a:gd name="T39" fmla="*/ 8 h 56"/>
                  <a:gd name="T40" fmla="*/ 24 w 64"/>
                  <a:gd name="T41" fmla="*/ 8 h 56"/>
                  <a:gd name="T42" fmla="*/ 32 w 64"/>
                  <a:gd name="T43" fmla="*/ 0 h 56"/>
                  <a:gd name="T44" fmla="*/ 40 w 64"/>
                  <a:gd name="T45" fmla="*/ 0 h 56"/>
                  <a:gd name="T46" fmla="*/ 48 w 64"/>
                  <a:gd name="T47" fmla="*/ 8 h 56"/>
                  <a:gd name="T48" fmla="*/ 56 w 64"/>
                  <a:gd name="T49" fmla="*/ 8 h 56"/>
                  <a:gd name="T50" fmla="*/ 64 w 64"/>
                  <a:gd name="T51" fmla="*/ 16 h 56"/>
                  <a:gd name="T52" fmla="*/ 64 w 64"/>
                  <a:gd name="T53" fmla="*/ 24 h 56"/>
                  <a:gd name="T54" fmla="*/ 64 w 64"/>
                  <a:gd name="T55" fmla="*/ 32 h 56"/>
                  <a:gd name="T56" fmla="*/ 64 w 64"/>
                  <a:gd name="T57" fmla="*/ 40 h 56"/>
                  <a:gd name="T58" fmla="*/ 56 w 64"/>
                  <a:gd name="T59" fmla="*/ 48 h 56"/>
                  <a:gd name="T60" fmla="*/ 48 w 64"/>
                  <a:gd name="T61" fmla="*/ 56 h 56"/>
                  <a:gd name="T62" fmla="*/ 40 w 64"/>
                  <a:gd name="T63" fmla="*/ 56 h 56"/>
                  <a:gd name="T64" fmla="*/ 32 w 64"/>
                  <a:gd name="T65" fmla="*/ 56 h 56"/>
                  <a:gd name="T66" fmla="*/ 16 w 64"/>
                  <a:gd name="T67" fmla="*/ 56 h 56"/>
                  <a:gd name="T68" fmla="*/ 8 w 64"/>
                  <a:gd name="T69" fmla="*/ 48 h 56"/>
                  <a:gd name="T70" fmla="*/ 8 w 64"/>
                  <a:gd name="T71" fmla="*/ 40 h 56"/>
                  <a:gd name="T72" fmla="*/ 0 w 64"/>
                  <a:gd name="T73" fmla="*/ 32 h 56"/>
                  <a:gd name="T74" fmla="*/ 0 w 64"/>
                  <a:gd name="T75" fmla="*/ 24 h 56"/>
                  <a:gd name="T76" fmla="*/ 0 w 64"/>
                  <a:gd name="T77" fmla="*/ 16 h 56"/>
                  <a:gd name="T78" fmla="*/ 8 w 64"/>
                  <a:gd name="T79" fmla="*/ 16 h 56"/>
                  <a:gd name="T80" fmla="*/ 8 w 64"/>
                  <a:gd name="T81" fmla="*/ 8 h 56"/>
                  <a:gd name="T82" fmla="*/ 16 w 64"/>
                  <a:gd name="T83" fmla="*/ 0 h 56"/>
                  <a:gd name="T84" fmla="*/ 32 w 64"/>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56"/>
                  <a:gd name="T131" fmla="*/ 64 w 64"/>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56">
                    <a:moveTo>
                      <a:pt x="32" y="8"/>
                    </a:moveTo>
                    <a:lnTo>
                      <a:pt x="32" y="8"/>
                    </a:lnTo>
                    <a:lnTo>
                      <a:pt x="40" y="8"/>
                    </a:lnTo>
                    <a:lnTo>
                      <a:pt x="48" y="8"/>
                    </a:lnTo>
                    <a:lnTo>
                      <a:pt x="48" y="16"/>
                    </a:lnTo>
                    <a:lnTo>
                      <a:pt x="56" y="16"/>
                    </a:lnTo>
                    <a:lnTo>
                      <a:pt x="56" y="24"/>
                    </a:lnTo>
                    <a:lnTo>
                      <a:pt x="56" y="32"/>
                    </a:lnTo>
                    <a:lnTo>
                      <a:pt x="56" y="40"/>
                    </a:lnTo>
                    <a:lnTo>
                      <a:pt x="48" y="40"/>
                    </a:lnTo>
                    <a:lnTo>
                      <a:pt x="48" y="48"/>
                    </a:lnTo>
                    <a:lnTo>
                      <a:pt x="40" y="48"/>
                    </a:lnTo>
                    <a:lnTo>
                      <a:pt x="32" y="48"/>
                    </a:lnTo>
                    <a:lnTo>
                      <a:pt x="24" y="48"/>
                    </a:lnTo>
                    <a:lnTo>
                      <a:pt x="24" y="40"/>
                    </a:lnTo>
                    <a:lnTo>
                      <a:pt x="16" y="40"/>
                    </a:lnTo>
                    <a:lnTo>
                      <a:pt x="8" y="40"/>
                    </a:lnTo>
                    <a:lnTo>
                      <a:pt x="8" y="32"/>
                    </a:lnTo>
                    <a:lnTo>
                      <a:pt x="8" y="24"/>
                    </a:lnTo>
                    <a:lnTo>
                      <a:pt x="8" y="16"/>
                    </a:lnTo>
                    <a:lnTo>
                      <a:pt x="16" y="16"/>
                    </a:lnTo>
                    <a:lnTo>
                      <a:pt x="24" y="16"/>
                    </a:lnTo>
                    <a:lnTo>
                      <a:pt x="24" y="8"/>
                    </a:lnTo>
                    <a:lnTo>
                      <a:pt x="32" y="8"/>
                    </a:lnTo>
                    <a:lnTo>
                      <a:pt x="32" y="0"/>
                    </a:lnTo>
                    <a:lnTo>
                      <a:pt x="40" y="0"/>
                    </a:lnTo>
                    <a:lnTo>
                      <a:pt x="48" y="0"/>
                    </a:lnTo>
                    <a:lnTo>
                      <a:pt x="48" y="8"/>
                    </a:lnTo>
                    <a:lnTo>
                      <a:pt x="56" y="8"/>
                    </a:lnTo>
                    <a:lnTo>
                      <a:pt x="56" y="16"/>
                    </a:lnTo>
                    <a:lnTo>
                      <a:pt x="64" y="16"/>
                    </a:lnTo>
                    <a:lnTo>
                      <a:pt x="64" y="24"/>
                    </a:lnTo>
                    <a:lnTo>
                      <a:pt x="64" y="32"/>
                    </a:lnTo>
                    <a:lnTo>
                      <a:pt x="64" y="40"/>
                    </a:lnTo>
                    <a:lnTo>
                      <a:pt x="56" y="40"/>
                    </a:lnTo>
                    <a:lnTo>
                      <a:pt x="56" y="48"/>
                    </a:lnTo>
                    <a:lnTo>
                      <a:pt x="48" y="48"/>
                    </a:lnTo>
                    <a:lnTo>
                      <a:pt x="48" y="56"/>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12" name="Oval 79"/>
              <p:cNvSpPr>
                <a:spLocks noChangeArrowheads="1"/>
              </p:cNvSpPr>
              <p:nvPr/>
            </p:nvSpPr>
            <p:spPr bwMode="auto">
              <a:xfrm>
                <a:off x="1608" y="1888"/>
                <a:ext cx="56" cy="6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13" name="Freeform 80"/>
              <p:cNvSpPr>
                <a:spLocks/>
              </p:cNvSpPr>
              <p:nvPr/>
            </p:nvSpPr>
            <p:spPr bwMode="auto">
              <a:xfrm>
                <a:off x="1608" y="1888"/>
                <a:ext cx="56" cy="64"/>
              </a:xfrm>
              <a:custGeom>
                <a:avLst/>
                <a:gdLst>
                  <a:gd name="T0" fmla="*/ 32 w 56"/>
                  <a:gd name="T1" fmla="*/ 8 h 64"/>
                  <a:gd name="T2" fmla="*/ 40 w 56"/>
                  <a:gd name="T3" fmla="*/ 8 h 64"/>
                  <a:gd name="T4" fmla="*/ 40 w 56"/>
                  <a:gd name="T5" fmla="*/ 16 h 64"/>
                  <a:gd name="T6" fmla="*/ 48 w 56"/>
                  <a:gd name="T7" fmla="*/ 24 h 64"/>
                  <a:gd name="T8" fmla="*/ 48 w 56"/>
                  <a:gd name="T9" fmla="*/ 24 h 64"/>
                  <a:gd name="T10" fmla="*/ 48 w 56"/>
                  <a:gd name="T11" fmla="*/ 32 h 64"/>
                  <a:gd name="T12" fmla="*/ 48 w 56"/>
                  <a:gd name="T13" fmla="*/ 48 h 64"/>
                  <a:gd name="T14" fmla="*/ 40 w 56"/>
                  <a:gd name="T15" fmla="*/ 48 h 64"/>
                  <a:gd name="T16" fmla="*/ 40 w 56"/>
                  <a:gd name="T17" fmla="*/ 48 h 64"/>
                  <a:gd name="T18" fmla="*/ 40 w 56"/>
                  <a:gd name="T19" fmla="*/ 56 h 64"/>
                  <a:gd name="T20" fmla="*/ 32 w 56"/>
                  <a:gd name="T21" fmla="*/ 56 h 64"/>
                  <a:gd name="T22" fmla="*/ 16 w 56"/>
                  <a:gd name="T23" fmla="*/ 56 h 64"/>
                  <a:gd name="T24" fmla="*/ 16 w 56"/>
                  <a:gd name="T25" fmla="*/ 48 h 64"/>
                  <a:gd name="T26" fmla="*/ 16 w 56"/>
                  <a:gd name="T27" fmla="*/ 48 h 64"/>
                  <a:gd name="T28" fmla="*/ 8 w 56"/>
                  <a:gd name="T29" fmla="*/ 48 h 64"/>
                  <a:gd name="T30" fmla="*/ 8 w 56"/>
                  <a:gd name="T31" fmla="*/ 32 h 64"/>
                  <a:gd name="T32" fmla="*/ 8 w 56"/>
                  <a:gd name="T33" fmla="*/ 24 h 64"/>
                  <a:gd name="T34" fmla="*/ 8 w 56"/>
                  <a:gd name="T35" fmla="*/ 24 h 64"/>
                  <a:gd name="T36" fmla="*/ 16 w 56"/>
                  <a:gd name="T37" fmla="*/ 16 h 64"/>
                  <a:gd name="T38" fmla="*/ 16 w 56"/>
                  <a:gd name="T39" fmla="*/ 8 h 64"/>
                  <a:gd name="T40" fmla="*/ 24 w 56"/>
                  <a:gd name="T41" fmla="*/ 8 h 64"/>
                  <a:gd name="T42" fmla="*/ 32 w 56"/>
                  <a:gd name="T43" fmla="*/ 0 h 64"/>
                  <a:gd name="T44" fmla="*/ 40 w 56"/>
                  <a:gd name="T45" fmla="*/ 0 h 64"/>
                  <a:gd name="T46" fmla="*/ 40 w 56"/>
                  <a:gd name="T47" fmla="*/ 8 h 64"/>
                  <a:gd name="T48" fmla="*/ 48 w 56"/>
                  <a:gd name="T49" fmla="*/ 8 h 64"/>
                  <a:gd name="T50" fmla="*/ 56 w 56"/>
                  <a:gd name="T51" fmla="*/ 16 h 64"/>
                  <a:gd name="T52" fmla="*/ 56 w 56"/>
                  <a:gd name="T53" fmla="*/ 32 h 64"/>
                  <a:gd name="T54" fmla="*/ 56 w 56"/>
                  <a:gd name="T55" fmla="*/ 40 h 64"/>
                  <a:gd name="T56" fmla="*/ 56 w 56"/>
                  <a:gd name="T57" fmla="*/ 48 h 64"/>
                  <a:gd name="T58" fmla="*/ 48 w 56"/>
                  <a:gd name="T59" fmla="*/ 56 h 64"/>
                  <a:gd name="T60" fmla="*/ 40 w 56"/>
                  <a:gd name="T61" fmla="*/ 64 h 64"/>
                  <a:gd name="T62" fmla="*/ 32 w 56"/>
                  <a:gd name="T63" fmla="*/ 64 h 64"/>
                  <a:gd name="T64" fmla="*/ 24 w 56"/>
                  <a:gd name="T65" fmla="*/ 64 h 64"/>
                  <a:gd name="T66" fmla="*/ 16 w 56"/>
                  <a:gd name="T67" fmla="*/ 64 h 64"/>
                  <a:gd name="T68" fmla="*/ 8 w 56"/>
                  <a:gd name="T69" fmla="*/ 56 h 64"/>
                  <a:gd name="T70" fmla="*/ 8 w 56"/>
                  <a:gd name="T71" fmla="*/ 48 h 64"/>
                  <a:gd name="T72" fmla="*/ 0 w 56"/>
                  <a:gd name="T73" fmla="*/ 40 h 64"/>
                  <a:gd name="T74" fmla="*/ 0 w 56"/>
                  <a:gd name="T75" fmla="*/ 32 h 64"/>
                  <a:gd name="T76" fmla="*/ 0 w 56"/>
                  <a:gd name="T77" fmla="*/ 24 h 64"/>
                  <a:gd name="T78" fmla="*/ 8 w 56"/>
                  <a:gd name="T79" fmla="*/ 16 h 64"/>
                  <a:gd name="T80" fmla="*/ 8 w 56"/>
                  <a:gd name="T81" fmla="*/ 8 h 64"/>
                  <a:gd name="T82" fmla="*/ 16 w 56"/>
                  <a:gd name="T83" fmla="*/ 0 h 64"/>
                  <a:gd name="T84" fmla="*/ 24 w 56"/>
                  <a:gd name="T85" fmla="*/ 0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64"/>
                  <a:gd name="T131" fmla="*/ 56 w 56"/>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64">
                    <a:moveTo>
                      <a:pt x="32" y="8"/>
                    </a:moveTo>
                    <a:lnTo>
                      <a:pt x="32" y="8"/>
                    </a:lnTo>
                    <a:lnTo>
                      <a:pt x="40" y="8"/>
                    </a:lnTo>
                    <a:lnTo>
                      <a:pt x="40" y="16"/>
                    </a:lnTo>
                    <a:lnTo>
                      <a:pt x="40" y="24"/>
                    </a:lnTo>
                    <a:lnTo>
                      <a:pt x="48" y="24"/>
                    </a:lnTo>
                    <a:lnTo>
                      <a:pt x="48" y="32"/>
                    </a:lnTo>
                    <a:lnTo>
                      <a:pt x="48" y="40"/>
                    </a:lnTo>
                    <a:lnTo>
                      <a:pt x="48" y="48"/>
                    </a:lnTo>
                    <a:lnTo>
                      <a:pt x="40" y="48"/>
                    </a:lnTo>
                    <a:lnTo>
                      <a:pt x="40" y="56"/>
                    </a:lnTo>
                    <a:lnTo>
                      <a:pt x="32" y="56"/>
                    </a:lnTo>
                    <a:lnTo>
                      <a:pt x="24" y="56"/>
                    </a:lnTo>
                    <a:lnTo>
                      <a:pt x="16" y="56"/>
                    </a:lnTo>
                    <a:lnTo>
                      <a:pt x="16" y="48"/>
                    </a:lnTo>
                    <a:lnTo>
                      <a:pt x="8" y="48"/>
                    </a:lnTo>
                    <a:lnTo>
                      <a:pt x="8" y="40"/>
                    </a:lnTo>
                    <a:lnTo>
                      <a:pt x="8" y="32"/>
                    </a:lnTo>
                    <a:lnTo>
                      <a:pt x="8" y="24"/>
                    </a:lnTo>
                    <a:lnTo>
                      <a:pt x="16" y="24"/>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56" y="48"/>
                    </a:lnTo>
                    <a:lnTo>
                      <a:pt x="48" y="48"/>
                    </a:lnTo>
                    <a:lnTo>
                      <a:pt x="48" y="56"/>
                    </a:lnTo>
                    <a:lnTo>
                      <a:pt x="40" y="56"/>
                    </a:lnTo>
                    <a:lnTo>
                      <a:pt x="40" y="64"/>
                    </a:lnTo>
                    <a:lnTo>
                      <a:pt x="32" y="64"/>
                    </a:lnTo>
                    <a:lnTo>
                      <a:pt x="24" y="64"/>
                    </a:lnTo>
                    <a:lnTo>
                      <a:pt x="16" y="64"/>
                    </a:lnTo>
                    <a:lnTo>
                      <a:pt x="16" y="56"/>
                    </a:lnTo>
                    <a:lnTo>
                      <a:pt x="8" y="56"/>
                    </a:lnTo>
                    <a:lnTo>
                      <a:pt x="8" y="48"/>
                    </a:lnTo>
                    <a:lnTo>
                      <a:pt x="0" y="48"/>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14" name="Oval 81"/>
              <p:cNvSpPr>
                <a:spLocks noChangeArrowheads="1"/>
              </p:cNvSpPr>
              <p:nvPr/>
            </p:nvSpPr>
            <p:spPr bwMode="auto">
              <a:xfrm>
                <a:off x="1616" y="1976"/>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15" name="Freeform 82"/>
              <p:cNvSpPr>
                <a:spLocks/>
              </p:cNvSpPr>
              <p:nvPr/>
            </p:nvSpPr>
            <p:spPr bwMode="auto">
              <a:xfrm>
                <a:off x="1616" y="1976"/>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16" name="Oval 83"/>
              <p:cNvSpPr>
                <a:spLocks noChangeArrowheads="1"/>
              </p:cNvSpPr>
              <p:nvPr/>
            </p:nvSpPr>
            <p:spPr bwMode="auto">
              <a:xfrm>
                <a:off x="1776" y="1848"/>
                <a:ext cx="56"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17" name="Freeform 84"/>
              <p:cNvSpPr>
                <a:spLocks/>
              </p:cNvSpPr>
              <p:nvPr/>
            </p:nvSpPr>
            <p:spPr bwMode="auto">
              <a:xfrm>
                <a:off x="1776" y="1848"/>
                <a:ext cx="56" cy="48"/>
              </a:xfrm>
              <a:custGeom>
                <a:avLst/>
                <a:gdLst>
                  <a:gd name="T0" fmla="*/ 32 w 56"/>
                  <a:gd name="T1" fmla="*/ 8 h 48"/>
                  <a:gd name="T2" fmla="*/ 40 w 56"/>
                  <a:gd name="T3" fmla="*/ 8 h 48"/>
                  <a:gd name="T4" fmla="*/ 40 w 56"/>
                  <a:gd name="T5" fmla="*/ 16 h 48"/>
                  <a:gd name="T6" fmla="*/ 48 w 56"/>
                  <a:gd name="T7" fmla="*/ 16 h 48"/>
                  <a:gd name="T8" fmla="*/ 48 w 56"/>
                  <a:gd name="T9" fmla="*/ 24 h 48"/>
                  <a:gd name="T10" fmla="*/ 48 w 56"/>
                  <a:gd name="T11" fmla="*/ 24 h 48"/>
                  <a:gd name="T12" fmla="*/ 48 w 56"/>
                  <a:gd name="T13" fmla="*/ 32 h 48"/>
                  <a:gd name="T14" fmla="*/ 40 w 56"/>
                  <a:gd name="T15" fmla="*/ 32 h 48"/>
                  <a:gd name="T16" fmla="*/ 40 w 56"/>
                  <a:gd name="T17" fmla="*/ 32 h 48"/>
                  <a:gd name="T18" fmla="*/ 40 w 56"/>
                  <a:gd name="T19" fmla="*/ 40 h 48"/>
                  <a:gd name="T20" fmla="*/ 32 w 56"/>
                  <a:gd name="T21" fmla="*/ 40 h 48"/>
                  <a:gd name="T22" fmla="*/ 16 w 56"/>
                  <a:gd name="T23" fmla="*/ 40 h 48"/>
                  <a:gd name="T24" fmla="*/ 16 w 56"/>
                  <a:gd name="T25" fmla="*/ 32 h 48"/>
                  <a:gd name="T26" fmla="*/ 16 w 56"/>
                  <a:gd name="T27" fmla="*/ 32 h 48"/>
                  <a:gd name="T28" fmla="*/ 8 w 56"/>
                  <a:gd name="T29" fmla="*/ 32 h 48"/>
                  <a:gd name="T30" fmla="*/ 8 w 56"/>
                  <a:gd name="T31" fmla="*/ 24 h 48"/>
                  <a:gd name="T32" fmla="*/ 8 w 56"/>
                  <a:gd name="T33" fmla="*/ 24 h 48"/>
                  <a:gd name="T34" fmla="*/ 8 w 56"/>
                  <a:gd name="T35" fmla="*/ 16 h 48"/>
                  <a:gd name="T36" fmla="*/ 16 w 56"/>
                  <a:gd name="T37" fmla="*/ 16 h 48"/>
                  <a:gd name="T38" fmla="*/ 16 w 56"/>
                  <a:gd name="T39" fmla="*/ 8 h 48"/>
                  <a:gd name="T40" fmla="*/ 24 w 56"/>
                  <a:gd name="T41" fmla="*/ 8 h 48"/>
                  <a:gd name="T42" fmla="*/ 32 w 56"/>
                  <a:gd name="T43" fmla="*/ 0 h 48"/>
                  <a:gd name="T44" fmla="*/ 40 w 56"/>
                  <a:gd name="T45" fmla="*/ 0 h 48"/>
                  <a:gd name="T46" fmla="*/ 40 w 56"/>
                  <a:gd name="T47" fmla="*/ 8 h 48"/>
                  <a:gd name="T48" fmla="*/ 48 w 56"/>
                  <a:gd name="T49" fmla="*/ 8 h 48"/>
                  <a:gd name="T50" fmla="*/ 56 w 56"/>
                  <a:gd name="T51" fmla="*/ 16 h 48"/>
                  <a:gd name="T52" fmla="*/ 56 w 56"/>
                  <a:gd name="T53" fmla="*/ 24 h 48"/>
                  <a:gd name="T54" fmla="*/ 56 w 56"/>
                  <a:gd name="T55" fmla="*/ 24 h 48"/>
                  <a:gd name="T56" fmla="*/ 56 w 56"/>
                  <a:gd name="T57" fmla="*/ 32 h 48"/>
                  <a:gd name="T58" fmla="*/ 48 w 56"/>
                  <a:gd name="T59" fmla="*/ 40 h 48"/>
                  <a:gd name="T60" fmla="*/ 40 w 56"/>
                  <a:gd name="T61" fmla="*/ 48 h 48"/>
                  <a:gd name="T62" fmla="*/ 32 w 56"/>
                  <a:gd name="T63" fmla="*/ 48 h 48"/>
                  <a:gd name="T64" fmla="*/ 24 w 56"/>
                  <a:gd name="T65" fmla="*/ 48 h 48"/>
                  <a:gd name="T66" fmla="*/ 16 w 56"/>
                  <a:gd name="T67" fmla="*/ 48 h 48"/>
                  <a:gd name="T68" fmla="*/ 8 w 56"/>
                  <a:gd name="T69" fmla="*/ 40 h 48"/>
                  <a:gd name="T70" fmla="*/ 8 w 56"/>
                  <a:gd name="T71" fmla="*/ 32 h 48"/>
                  <a:gd name="T72" fmla="*/ 0 w 56"/>
                  <a:gd name="T73" fmla="*/ 32 h 48"/>
                  <a:gd name="T74" fmla="*/ 0 w 56"/>
                  <a:gd name="T75" fmla="*/ 24 h 48"/>
                  <a:gd name="T76" fmla="*/ 0 w 56"/>
                  <a:gd name="T77" fmla="*/ 16 h 48"/>
                  <a:gd name="T78" fmla="*/ 8 w 56"/>
                  <a:gd name="T79" fmla="*/ 16 h 48"/>
                  <a:gd name="T80" fmla="*/ 8 w 56"/>
                  <a:gd name="T81" fmla="*/ 8 h 48"/>
                  <a:gd name="T82" fmla="*/ 16 w 56"/>
                  <a:gd name="T83" fmla="*/ 0 h 48"/>
                  <a:gd name="T84" fmla="*/ 24 w 56"/>
                  <a:gd name="T85" fmla="*/ 0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48"/>
                  <a:gd name="T131" fmla="*/ 56 w 56"/>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48">
                    <a:moveTo>
                      <a:pt x="32" y="8"/>
                    </a:moveTo>
                    <a:lnTo>
                      <a:pt x="32" y="8"/>
                    </a:lnTo>
                    <a:lnTo>
                      <a:pt x="40" y="8"/>
                    </a:lnTo>
                    <a:lnTo>
                      <a:pt x="40" y="16"/>
                    </a:lnTo>
                    <a:lnTo>
                      <a:pt x="48" y="16"/>
                    </a:lnTo>
                    <a:lnTo>
                      <a:pt x="48" y="24"/>
                    </a:lnTo>
                    <a:lnTo>
                      <a:pt x="48" y="32"/>
                    </a:lnTo>
                    <a:lnTo>
                      <a:pt x="40" y="32"/>
                    </a:lnTo>
                    <a:lnTo>
                      <a:pt x="40" y="40"/>
                    </a:lnTo>
                    <a:lnTo>
                      <a:pt x="32" y="40"/>
                    </a:lnTo>
                    <a:lnTo>
                      <a:pt x="24" y="40"/>
                    </a:lnTo>
                    <a:lnTo>
                      <a:pt x="16" y="40"/>
                    </a:lnTo>
                    <a:lnTo>
                      <a:pt x="16" y="32"/>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48" y="32"/>
                    </a:lnTo>
                    <a:lnTo>
                      <a:pt x="48" y="40"/>
                    </a:lnTo>
                    <a:lnTo>
                      <a:pt x="40" y="40"/>
                    </a:lnTo>
                    <a:lnTo>
                      <a:pt x="40" y="48"/>
                    </a:lnTo>
                    <a:lnTo>
                      <a:pt x="32" y="48"/>
                    </a:lnTo>
                    <a:lnTo>
                      <a:pt x="24" y="48"/>
                    </a:lnTo>
                    <a:lnTo>
                      <a:pt x="16" y="48"/>
                    </a:lnTo>
                    <a:lnTo>
                      <a:pt x="16" y="40"/>
                    </a:lnTo>
                    <a:lnTo>
                      <a:pt x="8" y="40"/>
                    </a:lnTo>
                    <a:lnTo>
                      <a:pt x="8" y="32"/>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18" name="Oval 85"/>
              <p:cNvSpPr>
                <a:spLocks noChangeArrowheads="1"/>
              </p:cNvSpPr>
              <p:nvPr/>
            </p:nvSpPr>
            <p:spPr bwMode="auto">
              <a:xfrm>
                <a:off x="1744" y="1808"/>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19" name="Freeform 86"/>
              <p:cNvSpPr>
                <a:spLocks/>
              </p:cNvSpPr>
              <p:nvPr/>
            </p:nvSpPr>
            <p:spPr bwMode="auto">
              <a:xfrm>
                <a:off x="1744" y="1808"/>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20" name="Oval 87"/>
              <p:cNvSpPr>
                <a:spLocks noChangeArrowheads="1"/>
              </p:cNvSpPr>
              <p:nvPr/>
            </p:nvSpPr>
            <p:spPr bwMode="auto">
              <a:xfrm>
                <a:off x="1632" y="1816"/>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21" name="Freeform 88"/>
              <p:cNvSpPr>
                <a:spLocks/>
              </p:cNvSpPr>
              <p:nvPr/>
            </p:nvSpPr>
            <p:spPr bwMode="auto">
              <a:xfrm>
                <a:off x="1632" y="1816"/>
                <a:ext cx="56" cy="56"/>
              </a:xfrm>
              <a:custGeom>
                <a:avLst/>
                <a:gdLst>
                  <a:gd name="T0" fmla="*/ 32 w 56"/>
                  <a:gd name="T1" fmla="*/ 8 h 56"/>
                  <a:gd name="T2" fmla="*/ 40 w 56"/>
                  <a:gd name="T3" fmla="*/ 8 h 56"/>
                  <a:gd name="T4" fmla="*/ 40 w 56"/>
                  <a:gd name="T5" fmla="*/ 16 h 56"/>
                  <a:gd name="T6" fmla="*/ 48 w 56"/>
                  <a:gd name="T7" fmla="*/ 24 h 56"/>
                  <a:gd name="T8" fmla="*/ 48 w 56"/>
                  <a:gd name="T9" fmla="*/ 24 h 56"/>
                  <a:gd name="T10" fmla="*/ 48 w 56"/>
                  <a:gd name="T11" fmla="*/ 32 h 56"/>
                  <a:gd name="T12" fmla="*/ 48 w 56"/>
                  <a:gd name="T13" fmla="*/ 48 h 56"/>
                  <a:gd name="T14" fmla="*/ 40 w 56"/>
                  <a:gd name="T15" fmla="*/ 48 h 56"/>
                  <a:gd name="T16" fmla="*/ 40 w 56"/>
                  <a:gd name="T17" fmla="*/ 48 h 56"/>
                  <a:gd name="T18" fmla="*/ 40 w 56"/>
                  <a:gd name="T19" fmla="*/ 56 h 56"/>
                  <a:gd name="T20" fmla="*/ 32 w 56"/>
                  <a:gd name="T21" fmla="*/ 56 h 56"/>
                  <a:gd name="T22" fmla="*/ 16 w 56"/>
                  <a:gd name="T23" fmla="*/ 56 h 56"/>
                  <a:gd name="T24" fmla="*/ 16 w 56"/>
                  <a:gd name="T25" fmla="*/ 48 h 56"/>
                  <a:gd name="T26" fmla="*/ 16 w 56"/>
                  <a:gd name="T27" fmla="*/ 48 h 56"/>
                  <a:gd name="T28" fmla="*/ 8 w 56"/>
                  <a:gd name="T29" fmla="*/ 48 h 56"/>
                  <a:gd name="T30" fmla="*/ 8 w 56"/>
                  <a:gd name="T31" fmla="*/ 32 h 56"/>
                  <a:gd name="T32" fmla="*/ 8 w 56"/>
                  <a:gd name="T33" fmla="*/ 24 h 56"/>
                  <a:gd name="T34" fmla="*/ 8 w 56"/>
                  <a:gd name="T35" fmla="*/ 24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32 h 56"/>
                  <a:gd name="T54" fmla="*/ 56 w 56"/>
                  <a:gd name="T55" fmla="*/ 40 h 56"/>
                  <a:gd name="T56" fmla="*/ 56 w 56"/>
                  <a:gd name="T57" fmla="*/ 48 h 56"/>
                  <a:gd name="T58" fmla="*/ 48 w 56"/>
                  <a:gd name="T59" fmla="*/ 56 h 56"/>
                  <a:gd name="T60" fmla="*/ 40 w 56"/>
                  <a:gd name="T61" fmla="*/ 56 h 56"/>
                  <a:gd name="T62" fmla="*/ 32 w 56"/>
                  <a:gd name="T63" fmla="*/ 56 h 56"/>
                  <a:gd name="T64" fmla="*/ 24 w 56"/>
                  <a:gd name="T65" fmla="*/ 56 h 56"/>
                  <a:gd name="T66" fmla="*/ 16 w 56"/>
                  <a:gd name="T67" fmla="*/ 56 h 56"/>
                  <a:gd name="T68" fmla="*/ 8 w 56"/>
                  <a:gd name="T69" fmla="*/ 56 h 56"/>
                  <a:gd name="T70" fmla="*/ 8 w 56"/>
                  <a:gd name="T71" fmla="*/ 48 h 56"/>
                  <a:gd name="T72" fmla="*/ 0 w 56"/>
                  <a:gd name="T73" fmla="*/ 40 h 56"/>
                  <a:gd name="T74" fmla="*/ 0 w 56"/>
                  <a:gd name="T75" fmla="*/ 32 h 56"/>
                  <a:gd name="T76" fmla="*/ 0 w 56"/>
                  <a:gd name="T77" fmla="*/ 24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0" y="24"/>
                    </a:lnTo>
                    <a:lnTo>
                      <a:pt x="48" y="24"/>
                    </a:lnTo>
                    <a:lnTo>
                      <a:pt x="48" y="32"/>
                    </a:lnTo>
                    <a:lnTo>
                      <a:pt x="48" y="40"/>
                    </a:lnTo>
                    <a:lnTo>
                      <a:pt x="48" y="48"/>
                    </a:lnTo>
                    <a:lnTo>
                      <a:pt x="40" y="48"/>
                    </a:lnTo>
                    <a:lnTo>
                      <a:pt x="40" y="56"/>
                    </a:lnTo>
                    <a:lnTo>
                      <a:pt x="32" y="56"/>
                    </a:lnTo>
                    <a:lnTo>
                      <a:pt x="24" y="56"/>
                    </a:lnTo>
                    <a:lnTo>
                      <a:pt x="16" y="56"/>
                    </a:lnTo>
                    <a:lnTo>
                      <a:pt x="16" y="48"/>
                    </a:lnTo>
                    <a:lnTo>
                      <a:pt x="8" y="48"/>
                    </a:lnTo>
                    <a:lnTo>
                      <a:pt x="8" y="40"/>
                    </a:lnTo>
                    <a:lnTo>
                      <a:pt x="8" y="32"/>
                    </a:lnTo>
                    <a:lnTo>
                      <a:pt x="8" y="24"/>
                    </a:lnTo>
                    <a:lnTo>
                      <a:pt x="16" y="24"/>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56" y="48"/>
                    </a:lnTo>
                    <a:lnTo>
                      <a:pt x="48" y="48"/>
                    </a:lnTo>
                    <a:lnTo>
                      <a:pt x="48" y="56"/>
                    </a:lnTo>
                    <a:lnTo>
                      <a:pt x="40" y="56"/>
                    </a:lnTo>
                    <a:lnTo>
                      <a:pt x="32" y="56"/>
                    </a:lnTo>
                    <a:lnTo>
                      <a:pt x="24" y="56"/>
                    </a:lnTo>
                    <a:lnTo>
                      <a:pt x="16" y="56"/>
                    </a:lnTo>
                    <a:lnTo>
                      <a:pt x="8" y="56"/>
                    </a:lnTo>
                    <a:lnTo>
                      <a:pt x="8" y="48"/>
                    </a:lnTo>
                    <a:lnTo>
                      <a:pt x="0" y="48"/>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22" name="Oval 89"/>
              <p:cNvSpPr>
                <a:spLocks noChangeArrowheads="1"/>
              </p:cNvSpPr>
              <p:nvPr/>
            </p:nvSpPr>
            <p:spPr bwMode="auto">
              <a:xfrm>
                <a:off x="1584" y="1856"/>
                <a:ext cx="56"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23" name="Freeform 90"/>
              <p:cNvSpPr>
                <a:spLocks/>
              </p:cNvSpPr>
              <p:nvPr/>
            </p:nvSpPr>
            <p:spPr bwMode="auto">
              <a:xfrm>
                <a:off x="1584" y="1856"/>
                <a:ext cx="56" cy="48"/>
              </a:xfrm>
              <a:custGeom>
                <a:avLst/>
                <a:gdLst>
                  <a:gd name="T0" fmla="*/ 32 w 56"/>
                  <a:gd name="T1" fmla="*/ 8 h 48"/>
                  <a:gd name="T2" fmla="*/ 40 w 56"/>
                  <a:gd name="T3" fmla="*/ 8 h 48"/>
                  <a:gd name="T4" fmla="*/ 40 w 56"/>
                  <a:gd name="T5" fmla="*/ 16 h 48"/>
                  <a:gd name="T6" fmla="*/ 48 w 56"/>
                  <a:gd name="T7" fmla="*/ 16 h 48"/>
                  <a:gd name="T8" fmla="*/ 48 w 56"/>
                  <a:gd name="T9" fmla="*/ 16 h 48"/>
                  <a:gd name="T10" fmla="*/ 48 w 56"/>
                  <a:gd name="T11" fmla="*/ 24 h 48"/>
                  <a:gd name="T12" fmla="*/ 48 w 56"/>
                  <a:gd name="T13" fmla="*/ 32 h 48"/>
                  <a:gd name="T14" fmla="*/ 40 w 56"/>
                  <a:gd name="T15" fmla="*/ 32 h 48"/>
                  <a:gd name="T16" fmla="*/ 40 w 56"/>
                  <a:gd name="T17" fmla="*/ 32 h 48"/>
                  <a:gd name="T18" fmla="*/ 40 w 56"/>
                  <a:gd name="T19" fmla="*/ 40 h 48"/>
                  <a:gd name="T20" fmla="*/ 32 w 56"/>
                  <a:gd name="T21" fmla="*/ 40 h 48"/>
                  <a:gd name="T22" fmla="*/ 16 w 56"/>
                  <a:gd name="T23" fmla="*/ 40 h 48"/>
                  <a:gd name="T24" fmla="*/ 16 w 56"/>
                  <a:gd name="T25" fmla="*/ 32 h 48"/>
                  <a:gd name="T26" fmla="*/ 16 w 56"/>
                  <a:gd name="T27" fmla="*/ 32 h 48"/>
                  <a:gd name="T28" fmla="*/ 8 w 56"/>
                  <a:gd name="T29" fmla="*/ 32 h 48"/>
                  <a:gd name="T30" fmla="*/ 8 w 56"/>
                  <a:gd name="T31" fmla="*/ 24 h 48"/>
                  <a:gd name="T32" fmla="*/ 8 w 56"/>
                  <a:gd name="T33" fmla="*/ 16 h 48"/>
                  <a:gd name="T34" fmla="*/ 8 w 56"/>
                  <a:gd name="T35" fmla="*/ 16 h 48"/>
                  <a:gd name="T36" fmla="*/ 16 w 56"/>
                  <a:gd name="T37" fmla="*/ 16 h 48"/>
                  <a:gd name="T38" fmla="*/ 16 w 56"/>
                  <a:gd name="T39" fmla="*/ 8 h 48"/>
                  <a:gd name="T40" fmla="*/ 24 w 56"/>
                  <a:gd name="T41" fmla="*/ 8 h 48"/>
                  <a:gd name="T42" fmla="*/ 32 w 56"/>
                  <a:gd name="T43" fmla="*/ 0 h 48"/>
                  <a:gd name="T44" fmla="*/ 40 w 56"/>
                  <a:gd name="T45" fmla="*/ 0 h 48"/>
                  <a:gd name="T46" fmla="*/ 40 w 56"/>
                  <a:gd name="T47" fmla="*/ 8 h 48"/>
                  <a:gd name="T48" fmla="*/ 48 w 56"/>
                  <a:gd name="T49" fmla="*/ 8 h 48"/>
                  <a:gd name="T50" fmla="*/ 56 w 56"/>
                  <a:gd name="T51" fmla="*/ 16 h 48"/>
                  <a:gd name="T52" fmla="*/ 56 w 56"/>
                  <a:gd name="T53" fmla="*/ 16 h 48"/>
                  <a:gd name="T54" fmla="*/ 56 w 56"/>
                  <a:gd name="T55" fmla="*/ 24 h 48"/>
                  <a:gd name="T56" fmla="*/ 56 w 56"/>
                  <a:gd name="T57" fmla="*/ 32 h 48"/>
                  <a:gd name="T58" fmla="*/ 48 w 56"/>
                  <a:gd name="T59" fmla="*/ 40 h 48"/>
                  <a:gd name="T60" fmla="*/ 40 w 56"/>
                  <a:gd name="T61" fmla="*/ 48 h 48"/>
                  <a:gd name="T62" fmla="*/ 32 w 56"/>
                  <a:gd name="T63" fmla="*/ 48 h 48"/>
                  <a:gd name="T64" fmla="*/ 24 w 56"/>
                  <a:gd name="T65" fmla="*/ 48 h 48"/>
                  <a:gd name="T66" fmla="*/ 16 w 56"/>
                  <a:gd name="T67" fmla="*/ 48 h 48"/>
                  <a:gd name="T68" fmla="*/ 8 w 56"/>
                  <a:gd name="T69" fmla="*/ 40 h 48"/>
                  <a:gd name="T70" fmla="*/ 8 w 56"/>
                  <a:gd name="T71" fmla="*/ 32 h 48"/>
                  <a:gd name="T72" fmla="*/ 0 w 56"/>
                  <a:gd name="T73" fmla="*/ 32 h 48"/>
                  <a:gd name="T74" fmla="*/ 0 w 56"/>
                  <a:gd name="T75" fmla="*/ 24 h 48"/>
                  <a:gd name="T76" fmla="*/ 0 w 56"/>
                  <a:gd name="T77" fmla="*/ 16 h 48"/>
                  <a:gd name="T78" fmla="*/ 8 w 56"/>
                  <a:gd name="T79" fmla="*/ 16 h 48"/>
                  <a:gd name="T80" fmla="*/ 8 w 56"/>
                  <a:gd name="T81" fmla="*/ 8 h 48"/>
                  <a:gd name="T82" fmla="*/ 16 w 56"/>
                  <a:gd name="T83" fmla="*/ 0 h 48"/>
                  <a:gd name="T84" fmla="*/ 24 w 56"/>
                  <a:gd name="T85" fmla="*/ 0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48"/>
                  <a:gd name="T131" fmla="*/ 56 w 56"/>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48">
                    <a:moveTo>
                      <a:pt x="32" y="8"/>
                    </a:moveTo>
                    <a:lnTo>
                      <a:pt x="32" y="8"/>
                    </a:lnTo>
                    <a:lnTo>
                      <a:pt x="40" y="8"/>
                    </a:lnTo>
                    <a:lnTo>
                      <a:pt x="40" y="16"/>
                    </a:lnTo>
                    <a:lnTo>
                      <a:pt x="48" y="16"/>
                    </a:lnTo>
                    <a:lnTo>
                      <a:pt x="48" y="24"/>
                    </a:lnTo>
                    <a:lnTo>
                      <a:pt x="48" y="32"/>
                    </a:lnTo>
                    <a:lnTo>
                      <a:pt x="40" y="32"/>
                    </a:lnTo>
                    <a:lnTo>
                      <a:pt x="40" y="40"/>
                    </a:lnTo>
                    <a:lnTo>
                      <a:pt x="32" y="40"/>
                    </a:lnTo>
                    <a:lnTo>
                      <a:pt x="24" y="40"/>
                    </a:lnTo>
                    <a:lnTo>
                      <a:pt x="16" y="40"/>
                    </a:lnTo>
                    <a:lnTo>
                      <a:pt x="16" y="32"/>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48" y="32"/>
                    </a:lnTo>
                    <a:lnTo>
                      <a:pt x="48" y="40"/>
                    </a:lnTo>
                    <a:lnTo>
                      <a:pt x="40" y="40"/>
                    </a:lnTo>
                    <a:lnTo>
                      <a:pt x="40" y="48"/>
                    </a:lnTo>
                    <a:lnTo>
                      <a:pt x="32" y="48"/>
                    </a:lnTo>
                    <a:lnTo>
                      <a:pt x="24" y="48"/>
                    </a:lnTo>
                    <a:lnTo>
                      <a:pt x="16" y="48"/>
                    </a:lnTo>
                    <a:lnTo>
                      <a:pt x="16" y="40"/>
                    </a:lnTo>
                    <a:lnTo>
                      <a:pt x="8" y="40"/>
                    </a:lnTo>
                    <a:lnTo>
                      <a:pt x="8" y="32"/>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24" name="Oval 91"/>
              <p:cNvSpPr>
                <a:spLocks noChangeArrowheads="1"/>
              </p:cNvSpPr>
              <p:nvPr/>
            </p:nvSpPr>
            <p:spPr bwMode="auto">
              <a:xfrm>
                <a:off x="1568" y="1896"/>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25" name="Freeform 92"/>
              <p:cNvSpPr>
                <a:spLocks/>
              </p:cNvSpPr>
              <p:nvPr/>
            </p:nvSpPr>
            <p:spPr bwMode="auto">
              <a:xfrm>
                <a:off x="1568" y="1896"/>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26" name="Oval 93"/>
              <p:cNvSpPr>
                <a:spLocks noChangeArrowheads="1"/>
              </p:cNvSpPr>
              <p:nvPr/>
            </p:nvSpPr>
            <p:spPr bwMode="auto">
              <a:xfrm>
                <a:off x="1584" y="1944"/>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27" name="Freeform 94"/>
              <p:cNvSpPr>
                <a:spLocks/>
              </p:cNvSpPr>
              <p:nvPr/>
            </p:nvSpPr>
            <p:spPr bwMode="auto">
              <a:xfrm>
                <a:off x="1584" y="1944"/>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28" name="Oval 95"/>
              <p:cNvSpPr>
                <a:spLocks noChangeArrowheads="1"/>
              </p:cNvSpPr>
              <p:nvPr/>
            </p:nvSpPr>
            <p:spPr bwMode="auto">
              <a:xfrm>
                <a:off x="1616" y="2008"/>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29" name="Freeform 96"/>
              <p:cNvSpPr>
                <a:spLocks/>
              </p:cNvSpPr>
              <p:nvPr/>
            </p:nvSpPr>
            <p:spPr bwMode="auto">
              <a:xfrm>
                <a:off x="1616" y="2008"/>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0" name="Oval 97"/>
              <p:cNvSpPr>
                <a:spLocks noChangeArrowheads="1"/>
              </p:cNvSpPr>
              <p:nvPr/>
            </p:nvSpPr>
            <p:spPr bwMode="auto">
              <a:xfrm>
                <a:off x="1856" y="1928"/>
                <a:ext cx="64"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1" name="Freeform 98"/>
              <p:cNvSpPr>
                <a:spLocks/>
              </p:cNvSpPr>
              <p:nvPr/>
            </p:nvSpPr>
            <p:spPr bwMode="auto">
              <a:xfrm>
                <a:off x="1856" y="1928"/>
                <a:ext cx="64" cy="56"/>
              </a:xfrm>
              <a:custGeom>
                <a:avLst/>
                <a:gdLst>
                  <a:gd name="T0" fmla="*/ 40 w 64"/>
                  <a:gd name="T1" fmla="*/ 8 h 56"/>
                  <a:gd name="T2" fmla="*/ 48 w 64"/>
                  <a:gd name="T3" fmla="*/ 8 h 56"/>
                  <a:gd name="T4" fmla="*/ 48 w 64"/>
                  <a:gd name="T5" fmla="*/ 16 h 56"/>
                  <a:gd name="T6" fmla="*/ 56 w 64"/>
                  <a:gd name="T7" fmla="*/ 16 h 56"/>
                  <a:gd name="T8" fmla="*/ 56 w 64"/>
                  <a:gd name="T9" fmla="*/ 24 h 56"/>
                  <a:gd name="T10" fmla="*/ 56 w 64"/>
                  <a:gd name="T11" fmla="*/ 32 h 56"/>
                  <a:gd name="T12" fmla="*/ 56 w 64"/>
                  <a:gd name="T13" fmla="*/ 40 h 56"/>
                  <a:gd name="T14" fmla="*/ 48 w 64"/>
                  <a:gd name="T15" fmla="*/ 40 h 56"/>
                  <a:gd name="T16" fmla="*/ 48 w 64"/>
                  <a:gd name="T17" fmla="*/ 40 h 56"/>
                  <a:gd name="T18" fmla="*/ 40 w 64"/>
                  <a:gd name="T19" fmla="*/ 48 h 56"/>
                  <a:gd name="T20" fmla="*/ 32 w 64"/>
                  <a:gd name="T21" fmla="*/ 48 h 56"/>
                  <a:gd name="T22" fmla="*/ 24 w 64"/>
                  <a:gd name="T23" fmla="*/ 48 h 56"/>
                  <a:gd name="T24" fmla="*/ 24 w 64"/>
                  <a:gd name="T25" fmla="*/ 40 h 56"/>
                  <a:gd name="T26" fmla="*/ 16 w 64"/>
                  <a:gd name="T27" fmla="*/ 40 h 56"/>
                  <a:gd name="T28" fmla="*/ 8 w 64"/>
                  <a:gd name="T29" fmla="*/ 40 h 56"/>
                  <a:gd name="T30" fmla="*/ 8 w 64"/>
                  <a:gd name="T31" fmla="*/ 32 h 56"/>
                  <a:gd name="T32" fmla="*/ 8 w 64"/>
                  <a:gd name="T33" fmla="*/ 24 h 56"/>
                  <a:gd name="T34" fmla="*/ 8 w 64"/>
                  <a:gd name="T35" fmla="*/ 16 h 56"/>
                  <a:gd name="T36" fmla="*/ 16 w 64"/>
                  <a:gd name="T37" fmla="*/ 16 h 56"/>
                  <a:gd name="T38" fmla="*/ 24 w 64"/>
                  <a:gd name="T39" fmla="*/ 8 h 56"/>
                  <a:gd name="T40" fmla="*/ 24 w 64"/>
                  <a:gd name="T41" fmla="*/ 8 h 56"/>
                  <a:gd name="T42" fmla="*/ 32 w 64"/>
                  <a:gd name="T43" fmla="*/ 0 h 56"/>
                  <a:gd name="T44" fmla="*/ 40 w 64"/>
                  <a:gd name="T45" fmla="*/ 0 h 56"/>
                  <a:gd name="T46" fmla="*/ 48 w 64"/>
                  <a:gd name="T47" fmla="*/ 8 h 56"/>
                  <a:gd name="T48" fmla="*/ 56 w 64"/>
                  <a:gd name="T49" fmla="*/ 8 h 56"/>
                  <a:gd name="T50" fmla="*/ 64 w 64"/>
                  <a:gd name="T51" fmla="*/ 16 h 56"/>
                  <a:gd name="T52" fmla="*/ 64 w 64"/>
                  <a:gd name="T53" fmla="*/ 24 h 56"/>
                  <a:gd name="T54" fmla="*/ 64 w 64"/>
                  <a:gd name="T55" fmla="*/ 32 h 56"/>
                  <a:gd name="T56" fmla="*/ 64 w 64"/>
                  <a:gd name="T57" fmla="*/ 40 h 56"/>
                  <a:gd name="T58" fmla="*/ 56 w 64"/>
                  <a:gd name="T59" fmla="*/ 48 h 56"/>
                  <a:gd name="T60" fmla="*/ 48 w 64"/>
                  <a:gd name="T61" fmla="*/ 56 h 56"/>
                  <a:gd name="T62" fmla="*/ 40 w 64"/>
                  <a:gd name="T63" fmla="*/ 56 h 56"/>
                  <a:gd name="T64" fmla="*/ 32 w 64"/>
                  <a:gd name="T65" fmla="*/ 56 h 56"/>
                  <a:gd name="T66" fmla="*/ 16 w 64"/>
                  <a:gd name="T67" fmla="*/ 56 h 56"/>
                  <a:gd name="T68" fmla="*/ 8 w 64"/>
                  <a:gd name="T69" fmla="*/ 48 h 56"/>
                  <a:gd name="T70" fmla="*/ 8 w 64"/>
                  <a:gd name="T71" fmla="*/ 40 h 56"/>
                  <a:gd name="T72" fmla="*/ 0 w 64"/>
                  <a:gd name="T73" fmla="*/ 40 h 56"/>
                  <a:gd name="T74" fmla="*/ 0 w 64"/>
                  <a:gd name="T75" fmla="*/ 32 h 56"/>
                  <a:gd name="T76" fmla="*/ 0 w 64"/>
                  <a:gd name="T77" fmla="*/ 16 h 56"/>
                  <a:gd name="T78" fmla="*/ 8 w 64"/>
                  <a:gd name="T79" fmla="*/ 16 h 56"/>
                  <a:gd name="T80" fmla="*/ 8 w 64"/>
                  <a:gd name="T81" fmla="*/ 8 h 56"/>
                  <a:gd name="T82" fmla="*/ 16 w 64"/>
                  <a:gd name="T83" fmla="*/ 0 h 56"/>
                  <a:gd name="T84" fmla="*/ 32 w 64"/>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56"/>
                  <a:gd name="T131" fmla="*/ 64 w 64"/>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56">
                    <a:moveTo>
                      <a:pt x="32" y="8"/>
                    </a:moveTo>
                    <a:lnTo>
                      <a:pt x="32" y="8"/>
                    </a:lnTo>
                    <a:lnTo>
                      <a:pt x="40" y="8"/>
                    </a:lnTo>
                    <a:lnTo>
                      <a:pt x="48" y="8"/>
                    </a:lnTo>
                    <a:lnTo>
                      <a:pt x="48" y="16"/>
                    </a:lnTo>
                    <a:lnTo>
                      <a:pt x="56" y="16"/>
                    </a:lnTo>
                    <a:lnTo>
                      <a:pt x="56" y="24"/>
                    </a:lnTo>
                    <a:lnTo>
                      <a:pt x="56" y="32"/>
                    </a:lnTo>
                    <a:lnTo>
                      <a:pt x="56" y="40"/>
                    </a:lnTo>
                    <a:lnTo>
                      <a:pt x="48" y="40"/>
                    </a:lnTo>
                    <a:lnTo>
                      <a:pt x="48" y="48"/>
                    </a:lnTo>
                    <a:lnTo>
                      <a:pt x="40" y="48"/>
                    </a:lnTo>
                    <a:lnTo>
                      <a:pt x="32" y="48"/>
                    </a:lnTo>
                    <a:lnTo>
                      <a:pt x="24" y="48"/>
                    </a:lnTo>
                    <a:lnTo>
                      <a:pt x="24" y="40"/>
                    </a:lnTo>
                    <a:lnTo>
                      <a:pt x="16" y="40"/>
                    </a:lnTo>
                    <a:lnTo>
                      <a:pt x="8" y="40"/>
                    </a:lnTo>
                    <a:lnTo>
                      <a:pt x="8" y="32"/>
                    </a:lnTo>
                    <a:lnTo>
                      <a:pt x="8" y="24"/>
                    </a:lnTo>
                    <a:lnTo>
                      <a:pt x="8" y="16"/>
                    </a:lnTo>
                    <a:lnTo>
                      <a:pt x="16" y="16"/>
                    </a:lnTo>
                    <a:lnTo>
                      <a:pt x="24" y="16"/>
                    </a:lnTo>
                    <a:lnTo>
                      <a:pt x="24" y="8"/>
                    </a:lnTo>
                    <a:lnTo>
                      <a:pt x="32" y="8"/>
                    </a:lnTo>
                    <a:lnTo>
                      <a:pt x="32" y="0"/>
                    </a:lnTo>
                    <a:lnTo>
                      <a:pt x="40" y="0"/>
                    </a:lnTo>
                    <a:lnTo>
                      <a:pt x="48" y="0"/>
                    </a:lnTo>
                    <a:lnTo>
                      <a:pt x="48" y="8"/>
                    </a:lnTo>
                    <a:lnTo>
                      <a:pt x="56" y="8"/>
                    </a:lnTo>
                    <a:lnTo>
                      <a:pt x="56" y="16"/>
                    </a:lnTo>
                    <a:lnTo>
                      <a:pt x="64" y="16"/>
                    </a:lnTo>
                    <a:lnTo>
                      <a:pt x="64" y="24"/>
                    </a:lnTo>
                    <a:lnTo>
                      <a:pt x="64" y="32"/>
                    </a:lnTo>
                    <a:lnTo>
                      <a:pt x="64" y="40"/>
                    </a:lnTo>
                    <a:lnTo>
                      <a:pt x="56" y="40"/>
                    </a:lnTo>
                    <a:lnTo>
                      <a:pt x="56" y="48"/>
                    </a:lnTo>
                    <a:lnTo>
                      <a:pt x="48" y="48"/>
                    </a:lnTo>
                    <a:lnTo>
                      <a:pt x="48" y="56"/>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2" name="Oval 99"/>
              <p:cNvSpPr>
                <a:spLocks noChangeArrowheads="1"/>
              </p:cNvSpPr>
              <p:nvPr/>
            </p:nvSpPr>
            <p:spPr bwMode="auto">
              <a:xfrm>
                <a:off x="1856" y="1872"/>
                <a:ext cx="64" cy="6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3" name="Freeform 100"/>
              <p:cNvSpPr>
                <a:spLocks/>
              </p:cNvSpPr>
              <p:nvPr/>
            </p:nvSpPr>
            <p:spPr bwMode="auto">
              <a:xfrm>
                <a:off x="1856" y="1872"/>
                <a:ext cx="64" cy="64"/>
              </a:xfrm>
              <a:custGeom>
                <a:avLst/>
                <a:gdLst>
                  <a:gd name="T0" fmla="*/ 40 w 64"/>
                  <a:gd name="T1" fmla="*/ 8 h 64"/>
                  <a:gd name="T2" fmla="*/ 48 w 64"/>
                  <a:gd name="T3" fmla="*/ 8 h 64"/>
                  <a:gd name="T4" fmla="*/ 48 w 64"/>
                  <a:gd name="T5" fmla="*/ 16 h 64"/>
                  <a:gd name="T6" fmla="*/ 56 w 64"/>
                  <a:gd name="T7" fmla="*/ 24 h 64"/>
                  <a:gd name="T8" fmla="*/ 56 w 64"/>
                  <a:gd name="T9" fmla="*/ 24 h 64"/>
                  <a:gd name="T10" fmla="*/ 56 w 64"/>
                  <a:gd name="T11" fmla="*/ 32 h 64"/>
                  <a:gd name="T12" fmla="*/ 56 w 64"/>
                  <a:gd name="T13" fmla="*/ 48 h 64"/>
                  <a:gd name="T14" fmla="*/ 48 w 64"/>
                  <a:gd name="T15" fmla="*/ 48 h 64"/>
                  <a:gd name="T16" fmla="*/ 48 w 64"/>
                  <a:gd name="T17" fmla="*/ 48 h 64"/>
                  <a:gd name="T18" fmla="*/ 40 w 64"/>
                  <a:gd name="T19" fmla="*/ 56 h 64"/>
                  <a:gd name="T20" fmla="*/ 32 w 64"/>
                  <a:gd name="T21" fmla="*/ 56 h 64"/>
                  <a:gd name="T22" fmla="*/ 24 w 64"/>
                  <a:gd name="T23" fmla="*/ 56 h 64"/>
                  <a:gd name="T24" fmla="*/ 24 w 64"/>
                  <a:gd name="T25" fmla="*/ 48 h 64"/>
                  <a:gd name="T26" fmla="*/ 16 w 64"/>
                  <a:gd name="T27" fmla="*/ 48 h 64"/>
                  <a:gd name="T28" fmla="*/ 8 w 64"/>
                  <a:gd name="T29" fmla="*/ 48 h 64"/>
                  <a:gd name="T30" fmla="*/ 8 w 64"/>
                  <a:gd name="T31" fmla="*/ 32 h 64"/>
                  <a:gd name="T32" fmla="*/ 8 w 64"/>
                  <a:gd name="T33" fmla="*/ 24 h 64"/>
                  <a:gd name="T34" fmla="*/ 8 w 64"/>
                  <a:gd name="T35" fmla="*/ 24 h 64"/>
                  <a:gd name="T36" fmla="*/ 16 w 64"/>
                  <a:gd name="T37" fmla="*/ 16 h 64"/>
                  <a:gd name="T38" fmla="*/ 24 w 64"/>
                  <a:gd name="T39" fmla="*/ 8 h 64"/>
                  <a:gd name="T40" fmla="*/ 24 w 64"/>
                  <a:gd name="T41" fmla="*/ 8 h 64"/>
                  <a:gd name="T42" fmla="*/ 32 w 64"/>
                  <a:gd name="T43" fmla="*/ 0 h 64"/>
                  <a:gd name="T44" fmla="*/ 40 w 64"/>
                  <a:gd name="T45" fmla="*/ 0 h 64"/>
                  <a:gd name="T46" fmla="*/ 48 w 64"/>
                  <a:gd name="T47" fmla="*/ 8 h 64"/>
                  <a:gd name="T48" fmla="*/ 56 w 64"/>
                  <a:gd name="T49" fmla="*/ 8 h 64"/>
                  <a:gd name="T50" fmla="*/ 64 w 64"/>
                  <a:gd name="T51" fmla="*/ 16 h 64"/>
                  <a:gd name="T52" fmla="*/ 64 w 64"/>
                  <a:gd name="T53" fmla="*/ 32 h 64"/>
                  <a:gd name="T54" fmla="*/ 64 w 64"/>
                  <a:gd name="T55" fmla="*/ 40 h 64"/>
                  <a:gd name="T56" fmla="*/ 64 w 64"/>
                  <a:gd name="T57" fmla="*/ 48 h 64"/>
                  <a:gd name="T58" fmla="*/ 56 w 64"/>
                  <a:gd name="T59" fmla="*/ 56 h 64"/>
                  <a:gd name="T60" fmla="*/ 48 w 64"/>
                  <a:gd name="T61" fmla="*/ 64 h 64"/>
                  <a:gd name="T62" fmla="*/ 40 w 64"/>
                  <a:gd name="T63" fmla="*/ 64 h 64"/>
                  <a:gd name="T64" fmla="*/ 32 w 64"/>
                  <a:gd name="T65" fmla="*/ 64 h 64"/>
                  <a:gd name="T66" fmla="*/ 16 w 64"/>
                  <a:gd name="T67" fmla="*/ 64 h 64"/>
                  <a:gd name="T68" fmla="*/ 8 w 64"/>
                  <a:gd name="T69" fmla="*/ 56 h 64"/>
                  <a:gd name="T70" fmla="*/ 8 w 64"/>
                  <a:gd name="T71" fmla="*/ 48 h 64"/>
                  <a:gd name="T72" fmla="*/ 0 w 64"/>
                  <a:gd name="T73" fmla="*/ 40 h 64"/>
                  <a:gd name="T74" fmla="*/ 0 w 64"/>
                  <a:gd name="T75" fmla="*/ 32 h 64"/>
                  <a:gd name="T76" fmla="*/ 0 w 64"/>
                  <a:gd name="T77" fmla="*/ 24 h 64"/>
                  <a:gd name="T78" fmla="*/ 8 w 64"/>
                  <a:gd name="T79" fmla="*/ 16 h 64"/>
                  <a:gd name="T80" fmla="*/ 8 w 64"/>
                  <a:gd name="T81" fmla="*/ 8 h 64"/>
                  <a:gd name="T82" fmla="*/ 16 w 64"/>
                  <a:gd name="T83" fmla="*/ 0 h 64"/>
                  <a:gd name="T84" fmla="*/ 32 w 64"/>
                  <a:gd name="T85" fmla="*/ 0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4"/>
                  <a:gd name="T131" fmla="*/ 64 w 64"/>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4">
                    <a:moveTo>
                      <a:pt x="32" y="8"/>
                    </a:moveTo>
                    <a:lnTo>
                      <a:pt x="32" y="8"/>
                    </a:lnTo>
                    <a:lnTo>
                      <a:pt x="40" y="8"/>
                    </a:lnTo>
                    <a:lnTo>
                      <a:pt x="48" y="8"/>
                    </a:lnTo>
                    <a:lnTo>
                      <a:pt x="48" y="16"/>
                    </a:lnTo>
                    <a:lnTo>
                      <a:pt x="48" y="24"/>
                    </a:lnTo>
                    <a:lnTo>
                      <a:pt x="56" y="24"/>
                    </a:lnTo>
                    <a:lnTo>
                      <a:pt x="56" y="32"/>
                    </a:lnTo>
                    <a:lnTo>
                      <a:pt x="56" y="40"/>
                    </a:lnTo>
                    <a:lnTo>
                      <a:pt x="56" y="48"/>
                    </a:lnTo>
                    <a:lnTo>
                      <a:pt x="48" y="48"/>
                    </a:lnTo>
                    <a:lnTo>
                      <a:pt x="48" y="56"/>
                    </a:lnTo>
                    <a:lnTo>
                      <a:pt x="40" y="56"/>
                    </a:lnTo>
                    <a:lnTo>
                      <a:pt x="32" y="56"/>
                    </a:lnTo>
                    <a:lnTo>
                      <a:pt x="24" y="56"/>
                    </a:lnTo>
                    <a:lnTo>
                      <a:pt x="24" y="48"/>
                    </a:lnTo>
                    <a:lnTo>
                      <a:pt x="16" y="48"/>
                    </a:lnTo>
                    <a:lnTo>
                      <a:pt x="8" y="48"/>
                    </a:lnTo>
                    <a:lnTo>
                      <a:pt x="8" y="40"/>
                    </a:lnTo>
                    <a:lnTo>
                      <a:pt x="8" y="32"/>
                    </a:lnTo>
                    <a:lnTo>
                      <a:pt x="8" y="24"/>
                    </a:lnTo>
                    <a:lnTo>
                      <a:pt x="16" y="24"/>
                    </a:lnTo>
                    <a:lnTo>
                      <a:pt x="16" y="16"/>
                    </a:lnTo>
                    <a:lnTo>
                      <a:pt x="24" y="16"/>
                    </a:lnTo>
                    <a:lnTo>
                      <a:pt x="24" y="8"/>
                    </a:lnTo>
                    <a:lnTo>
                      <a:pt x="32" y="8"/>
                    </a:lnTo>
                    <a:lnTo>
                      <a:pt x="32" y="0"/>
                    </a:lnTo>
                    <a:lnTo>
                      <a:pt x="40" y="0"/>
                    </a:lnTo>
                    <a:lnTo>
                      <a:pt x="48" y="0"/>
                    </a:lnTo>
                    <a:lnTo>
                      <a:pt x="48" y="8"/>
                    </a:lnTo>
                    <a:lnTo>
                      <a:pt x="56" y="8"/>
                    </a:lnTo>
                    <a:lnTo>
                      <a:pt x="56" y="16"/>
                    </a:lnTo>
                    <a:lnTo>
                      <a:pt x="64" y="16"/>
                    </a:lnTo>
                    <a:lnTo>
                      <a:pt x="64" y="24"/>
                    </a:lnTo>
                    <a:lnTo>
                      <a:pt x="64" y="32"/>
                    </a:lnTo>
                    <a:lnTo>
                      <a:pt x="64" y="40"/>
                    </a:lnTo>
                    <a:lnTo>
                      <a:pt x="64" y="48"/>
                    </a:lnTo>
                    <a:lnTo>
                      <a:pt x="56" y="48"/>
                    </a:lnTo>
                    <a:lnTo>
                      <a:pt x="56" y="56"/>
                    </a:lnTo>
                    <a:lnTo>
                      <a:pt x="48" y="56"/>
                    </a:lnTo>
                    <a:lnTo>
                      <a:pt x="48" y="64"/>
                    </a:lnTo>
                    <a:lnTo>
                      <a:pt x="40" y="64"/>
                    </a:lnTo>
                    <a:lnTo>
                      <a:pt x="32" y="64"/>
                    </a:lnTo>
                    <a:lnTo>
                      <a:pt x="24" y="64"/>
                    </a:lnTo>
                    <a:lnTo>
                      <a:pt x="16" y="64"/>
                    </a:lnTo>
                    <a:lnTo>
                      <a:pt x="16" y="56"/>
                    </a:lnTo>
                    <a:lnTo>
                      <a:pt x="8" y="56"/>
                    </a:lnTo>
                    <a:lnTo>
                      <a:pt x="8" y="48"/>
                    </a:lnTo>
                    <a:lnTo>
                      <a:pt x="0" y="48"/>
                    </a:lnTo>
                    <a:lnTo>
                      <a:pt x="0" y="40"/>
                    </a:lnTo>
                    <a:lnTo>
                      <a:pt x="0" y="32"/>
                    </a:lnTo>
                    <a:lnTo>
                      <a:pt x="0" y="24"/>
                    </a:lnTo>
                    <a:lnTo>
                      <a:pt x="0" y="16"/>
                    </a:lnTo>
                    <a:lnTo>
                      <a:pt x="8" y="16"/>
                    </a:lnTo>
                    <a:lnTo>
                      <a:pt x="8" y="8"/>
                    </a:lnTo>
                    <a:lnTo>
                      <a:pt x="16" y="8"/>
                    </a:lnTo>
                    <a:lnTo>
                      <a:pt x="16" y="0"/>
                    </a:lnTo>
                    <a:lnTo>
                      <a:pt x="24" y="0"/>
                    </a:lnTo>
                    <a:lnTo>
                      <a:pt x="32"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4" name="Oval 101"/>
              <p:cNvSpPr>
                <a:spLocks noChangeArrowheads="1"/>
              </p:cNvSpPr>
              <p:nvPr/>
            </p:nvSpPr>
            <p:spPr bwMode="auto">
              <a:xfrm>
                <a:off x="1560" y="1944"/>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5" name="Freeform 102"/>
              <p:cNvSpPr>
                <a:spLocks/>
              </p:cNvSpPr>
              <p:nvPr/>
            </p:nvSpPr>
            <p:spPr bwMode="auto">
              <a:xfrm>
                <a:off x="1560" y="1944"/>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6" name="Oval 103"/>
              <p:cNvSpPr>
                <a:spLocks noChangeArrowheads="1"/>
              </p:cNvSpPr>
              <p:nvPr/>
            </p:nvSpPr>
            <p:spPr bwMode="auto">
              <a:xfrm>
                <a:off x="1632" y="2040"/>
                <a:ext cx="64"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7" name="Freeform 104"/>
              <p:cNvSpPr>
                <a:spLocks/>
              </p:cNvSpPr>
              <p:nvPr/>
            </p:nvSpPr>
            <p:spPr bwMode="auto">
              <a:xfrm>
                <a:off x="1632" y="2040"/>
                <a:ext cx="64" cy="56"/>
              </a:xfrm>
              <a:custGeom>
                <a:avLst/>
                <a:gdLst>
                  <a:gd name="T0" fmla="*/ 40 w 64"/>
                  <a:gd name="T1" fmla="*/ 8 h 56"/>
                  <a:gd name="T2" fmla="*/ 48 w 64"/>
                  <a:gd name="T3" fmla="*/ 8 h 56"/>
                  <a:gd name="T4" fmla="*/ 48 w 64"/>
                  <a:gd name="T5" fmla="*/ 16 h 56"/>
                  <a:gd name="T6" fmla="*/ 56 w 64"/>
                  <a:gd name="T7" fmla="*/ 16 h 56"/>
                  <a:gd name="T8" fmla="*/ 56 w 64"/>
                  <a:gd name="T9" fmla="*/ 24 h 56"/>
                  <a:gd name="T10" fmla="*/ 56 w 64"/>
                  <a:gd name="T11" fmla="*/ 32 h 56"/>
                  <a:gd name="T12" fmla="*/ 56 w 64"/>
                  <a:gd name="T13" fmla="*/ 40 h 56"/>
                  <a:gd name="T14" fmla="*/ 48 w 64"/>
                  <a:gd name="T15" fmla="*/ 40 h 56"/>
                  <a:gd name="T16" fmla="*/ 48 w 64"/>
                  <a:gd name="T17" fmla="*/ 40 h 56"/>
                  <a:gd name="T18" fmla="*/ 40 w 64"/>
                  <a:gd name="T19" fmla="*/ 48 h 56"/>
                  <a:gd name="T20" fmla="*/ 32 w 64"/>
                  <a:gd name="T21" fmla="*/ 48 h 56"/>
                  <a:gd name="T22" fmla="*/ 24 w 64"/>
                  <a:gd name="T23" fmla="*/ 48 h 56"/>
                  <a:gd name="T24" fmla="*/ 24 w 64"/>
                  <a:gd name="T25" fmla="*/ 40 h 56"/>
                  <a:gd name="T26" fmla="*/ 16 w 64"/>
                  <a:gd name="T27" fmla="*/ 40 h 56"/>
                  <a:gd name="T28" fmla="*/ 8 w 64"/>
                  <a:gd name="T29" fmla="*/ 40 h 56"/>
                  <a:gd name="T30" fmla="*/ 8 w 64"/>
                  <a:gd name="T31" fmla="*/ 32 h 56"/>
                  <a:gd name="T32" fmla="*/ 8 w 64"/>
                  <a:gd name="T33" fmla="*/ 24 h 56"/>
                  <a:gd name="T34" fmla="*/ 8 w 64"/>
                  <a:gd name="T35" fmla="*/ 16 h 56"/>
                  <a:gd name="T36" fmla="*/ 16 w 64"/>
                  <a:gd name="T37" fmla="*/ 16 h 56"/>
                  <a:gd name="T38" fmla="*/ 24 w 64"/>
                  <a:gd name="T39" fmla="*/ 8 h 56"/>
                  <a:gd name="T40" fmla="*/ 24 w 64"/>
                  <a:gd name="T41" fmla="*/ 8 h 56"/>
                  <a:gd name="T42" fmla="*/ 32 w 64"/>
                  <a:gd name="T43" fmla="*/ 0 h 56"/>
                  <a:gd name="T44" fmla="*/ 40 w 64"/>
                  <a:gd name="T45" fmla="*/ 0 h 56"/>
                  <a:gd name="T46" fmla="*/ 48 w 64"/>
                  <a:gd name="T47" fmla="*/ 8 h 56"/>
                  <a:gd name="T48" fmla="*/ 56 w 64"/>
                  <a:gd name="T49" fmla="*/ 8 h 56"/>
                  <a:gd name="T50" fmla="*/ 64 w 64"/>
                  <a:gd name="T51" fmla="*/ 16 h 56"/>
                  <a:gd name="T52" fmla="*/ 64 w 64"/>
                  <a:gd name="T53" fmla="*/ 24 h 56"/>
                  <a:gd name="T54" fmla="*/ 64 w 64"/>
                  <a:gd name="T55" fmla="*/ 32 h 56"/>
                  <a:gd name="T56" fmla="*/ 64 w 64"/>
                  <a:gd name="T57" fmla="*/ 40 h 56"/>
                  <a:gd name="T58" fmla="*/ 56 w 64"/>
                  <a:gd name="T59" fmla="*/ 48 h 56"/>
                  <a:gd name="T60" fmla="*/ 48 w 64"/>
                  <a:gd name="T61" fmla="*/ 56 h 56"/>
                  <a:gd name="T62" fmla="*/ 40 w 64"/>
                  <a:gd name="T63" fmla="*/ 56 h 56"/>
                  <a:gd name="T64" fmla="*/ 32 w 64"/>
                  <a:gd name="T65" fmla="*/ 56 h 56"/>
                  <a:gd name="T66" fmla="*/ 16 w 64"/>
                  <a:gd name="T67" fmla="*/ 56 h 56"/>
                  <a:gd name="T68" fmla="*/ 8 w 64"/>
                  <a:gd name="T69" fmla="*/ 48 h 56"/>
                  <a:gd name="T70" fmla="*/ 8 w 64"/>
                  <a:gd name="T71" fmla="*/ 40 h 56"/>
                  <a:gd name="T72" fmla="*/ 0 w 64"/>
                  <a:gd name="T73" fmla="*/ 40 h 56"/>
                  <a:gd name="T74" fmla="*/ 0 w 64"/>
                  <a:gd name="T75" fmla="*/ 32 h 56"/>
                  <a:gd name="T76" fmla="*/ 0 w 64"/>
                  <a:gd name="T77" fmla="*/ 16 h 56"/>
                  <a:gd name="T78" fmla="*/ 8 w 64"/>
                  <a:gd name="T79" fmla="*/ 16 h 56"/>
                  <a:gd name="T80" fmla="*/ 8 w 64"/>
                  <a:gd name="T81" fmla="*/ 8 h 56"/>
                  <a:gd name="T82" fmla="*/ 16 w 64"/>
                  <a:gd name="T83" fmla="*/ 0 h 56"/>
                  <a:gd name="T84" fmla="*/ 32 w 64"/>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56"/>
                  <a:gd name="T131" fmla="*/ 64 w 64"/>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56">
                    <a:moveTo>
                      <a:pt x="32" y="8"/>
                    </a:moveTo>
                    <a:lnTo>
                      <a:pt x="32" y="8"/>
                    </a:lnTo>
                    <a:lnTo>
                      <a:pt x="40" y="8"/>
                    </a:lnTo>
                    <a:lnTo>
                      <a:pt x="48" y="8"/>
                    </a:lnTo>
                    <a:lnTo>
                      <a:pt x="48" y="16"/>
                    </a:lnTo>
                    <a:lnTo>
                      <a:pt x="56" y="16"/>
                    </a:lnTo>
                    <a:lnTo>
                      <a:pt x="56" y="24"/>
                    </a:lnTo>
                    <a:lnTo>
                      <a:pt x="56" y="32"/>
                    </a:lnTo>
                    <a:lnTo>
                      <a:pt x="56" y="40"/>
                    </a:lnTo>
                    <a:lnTo>
                      <a:pt x="48" y="40"/>
                    </a:lnTo>
                    <a:lnTo>
                      <a:pt x="48" y="48"/>
                    </a:lnTo>
                    <a:lnTo>
                      <a:pt x="40" y="48"/>
                    </a:lnTo>
                    <a:lnTo>
                      <a:pt x="32" y="48"/>
                    </a:lnTo>
                    <a:lnTo>
                      <a:pt x="24" y="48"/>
                    </a:lnTo>
                    <a:lnTo>
                      <a:pt x="24" y="40"/>
                    </a:lnTo>
                    <a:lnTo>
                      <a:pt x="16" y="40"/>
                    </a:lnTo>
                    <a:lnTo>
                      <a:pt x="8" y="40"/>
                    </a:lnTo>
                    <a:lnTo>
                      <a:pt x="8" y="32"/>
                    </a:lnTo>
                    <a:lnTo>
                      <a:pt x="8" y="24"/>
                    </a:lnTo>
                    <a:lnTo>
                      <a:pt x="8" y="16"/>
                    </a:lnTo>
                    <a:lnTo>
                      <a:pt x="16" y="16"/>
                    </a:lnTo>
                    <a:lnTo>
                      <a:pt x="24" y="16"/>
                    </a:lnTo>
                    <a:lnTo>
                      <a:pt x="24" y="8"/>
                    </a:lnTo>
                    <a:lnTo>
                      <a:pt x="32" y="8"/>
                    </a:lnTo>
                    <a:lnTo>
                      <a:pt x="32" y="0"/>
                    </a:lnTo>
                    <a:lnTo>
                      <a:pt x="40" y="0"/>
                    </a:lnTo>
                    <a:lnTo>
                      <a:pt x="48" y="0"/>
                    </a:lnTo>
                    <a:lnTo>
                      <a:pt x="48" y="8"/>
                    </a:lnTo>
                    <a:lnTo>
                      <a:pt x="56" y="8"/>
                    </a:lnTo>
                    <a:lnTo>
                      <a:pt x="56" y="16"/>
                    </a:lnTo>
                    <a:lnTo>
                      <a:pt x="64" y="16"/>
                    </a:lnTo>
                    <a:lnTo>
                      <a:pt x="64" y="24"/>
                    </a:lnTo>
                    <a:lnTo>
                      <a:pt x="64" y="32"/>
                    </a:lnTo>
                    <a:lnTo>
                      <a:pt x="64" y="40"/>
                    </a:lnTo>
                    <a:lnTo>
                      <a:pt x="56" y="40"/>
                    </a:lnTo>
                    <a:lnTo>
                      <a:pt x="56" y="48"/>
                    </a:lnTo>
                    <a:lnTo>
                      <a:pt x="48" y="48"/>
                    </a:lnTo>
                    <a:lnTo>
                      <a:pt x="48" y="56"/>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8" name="Oval 105"/>
              <p:cNvSpPr>
                <a:spLocks noChangeArrowheads="1"/>
              </p:cNvSpPr>
              <p:nvPr/>
            </p:nvSpPr>
            <p:spPr bwMode="auto">
              <a:xfrm>
                <a:off x="1576" y="1992"/>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9" name="Freeform 106"/>
              <p:cNvSpPr>
                <a:spLocks/>
              </p:cNvSpPr>
              <p:nvPr/>
            </p:nvSpPr>
            <p:spPr bwMode="auto">
              <a:xfrm>
                <a:off x="1576" y="1992"/>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0" name="Oval 107"/>
              <p:cNvSpPr>
                <a:spLocks noChangeArrowheads="1"/>
              </p:cNvSpPr>
              <p:nvPr/>
            </p:nvSpPr>
            <p:spPr bwMode="auto">
              <a:xfrm>
                <a:off x="1792" y="1816"/>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1" name="Freeform 108"/>
              <p:cNvSpPr>
                <a:spLocks/>
              </p:cNvSpPr>
              <p:nvPr/>
            </p:nvSpPr>
            <p:spPr bwMode="auto">
              <a:xfrm>
                <a:off x="1792" y="1816"/>
                <a:ext cx="56" cy="56"/>
              </a:xfrm>
              <a:custGeom>
                <a:avLst/>
                <a:gdLst>
                  <a:gd name="T0" fmla="*/ 32 w 56"/>
                  <a:gd name="T1" fmla="*/ 8 h 56"/>
                  <a:gd name="T2" fmla="*/ 40 w 56"/>
                  <a:gd name="T3" fmla="*/ 8 h 56"/>
                  <a:gd name="T4" fmla="*/ 40 w 56"/>
                  <a:gd name="T5" fmla="*/ 16 h 56"/>
                  <a:gd name="T6" fmla="*/ 48 w 56"/>
                  <a:gd name="T7" fmla="*/ 24 h 56"/>
                  <a:gd name="T8" fmla="*/ 48 w 56"/>
                  <a:gd name="T9" fmla="*/ 24 h 56"/>
                  <a:gd name="T10" fmla="*/ 48 w 56"/>
                  <a:gd name="T11" fmla="*/ 32 h 56"/>
                  <a:gd name="T12" fmla="*/ 48 w 56"/>
                  <a:gd name="T13" fmla="*/ 48 h 56"/>
                  <a:gd name="T14" fmla="*/ 40 w 56"/>
                  <a:gd name="T15" fmla="*/ 48 h 56"/>
                  <a:gd name="T16" fmla="*/ 40 w 56"/>
                  <a:gd name="T17" fmla="*/ 48 h 56"/>
                  <a:gd name="T18" fmla="*/ 40 w 56"/>
                  <a:gd name="T19" fmla="*/ 56 h 56"/>
                  <a:gd name="T20" fmla="*/ 32 w 56"/>
                  <a:gd name="T21" fmla="*/ 56 h 56"/>
                  <a:gd name="T22" fmla="*/ 16 w 56"/>
                  <a:gd name="T23" fmla="*/ 56 h 56"/>
                  <a:gd name="T24" fmla="*/ 16 w 56"/>
                  <a:gd name="T25" fmla="*/ 48 h 56"/>
                  <a:gd name="T26" fmla="*/ 16 w 56"/>
                  <a:gd name="T27" fmla="*/ 48 h 56"/>
                  <a:gd name="T28" fmla="*/ 8 w 56"/>
                  <a:gd name="T29" fmla="*/ 48 h 56"/>
                  <a:gd name="T30" fmla="*/ 8 w 56"/>
                  <a:gd name="T31" fmla="*/ 32 h 56"/>
                  <a:gd name="T32" fmla="*/ 8 w 56"/>
                  <a:gd name="T33" fmla="*/ 24 h 56"/>
                  <a:gd name="T34" fmla="*/ 8 w 56"/>
                  <a:gd name="T35" fmla="*/ 24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32 h 56"/>
                  <a:gd name="T54" fmla="*/ 56 w 56"/>
                  <a:gd name="T55" fmla="*/ 40 h 56"/>
                  <a:gd name="T56" fmla="*/ 56 w 56"/>
                  <a:gd name="T57" fmla="*/ 48 h 56"/>
                  <a:gd name="T58" fmla="*/ 48 w 56"/>
                  <a:gd name="T59" fmla="*/ 56 h 56"/>
                  <a:gd name="T60" fmla="*/ 40 w 56"/>
                  <a:gd name="T61" fmla="*/ 56 h 56"/>
                  <a:gd name="T62" fmla="*/ 32 w 56"/>
                  <a:gd name="T63" fmla="*/ 56 h 56"/>
                  <a:gd name="T64" fmla="*/ 24 w 56"/>
                  <a:gd name="T65" fmla="*/ 56 h 56"/>
                  <a:gd name="T66" fmla="*/ 16 w 56"/>
                  <a:gd name="T67" fmla="*/ 56 h 56"/>
                  <a:gd name="T68" fmla="*/ 8 w 56"/>
                  <a:gd name="T69" fmla="*/ 56 h 56"/>
                  <a:gd name="T70" fmla="*/ 8 w 56"/>
                  <a:gd name="T71" fmla="*/ 48 h 56"/>
                  <a:gd name="T72" fmla="*/ 0 w 56"/>
                  <a:gd name="T73" fmla="*/ 40 h 56"/>
                  <a:gd name="T74" fmla="*/ 0 w 56"/>
                  <a:gd name="T75" fmla="*/ 32 h 56"/>
                  <a:gd name="T76" fmla="*/ 0 w 56"/>
                  <a:gd name="T77" fmla="*/ 24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0" y="24"/>
                    </a:lnTo>
                    <a:lnTo>
                      <a:pt x="48" y="24"/>
                    </a:lnTo>
                    <a:lnTo>
                      <a:pt x="48" y="32"/>
                    </a:lnTo>
                    <a:lnTo>
                      <a:pt x="48" y="40"/>
                    </a:lnTo>
                    <a:lnTo>
                      <a:pt x="48" y="48"/>
                    </a:lnTo>
                    <a:lnTo>
                      <a:pt x="40" y="48"/>
                    </a:lnTo>
                    <a:lnTo>
                      <a:pt x="40" y="56"/>
                    </a:lnTo>
                    <a:lnTo>
                      <a:pt x="32" y="56"/>
                    </a:lnTo>
                    <a:lnTo>
                      <a:pt x="24" y="56"/>
                    </a:lnTo>
                    <a:lnTo>
                      <a:pt x="16" y="56"/>
                    </a:lnTo>
                    <a:lnTo>
                      <a:pt x="16" y="48"/>
                    </a:lnTo>
                    <a:lnTo>
                      <a:pt x="8" y="48"/>
                    </a:lnTo>
                    <a:lnTo>
                      <a:pt x="8" y="40"/>
                    </a:lnTo>
                    <a:lnTo>
                      <a:pt x="8" y="32"/>
                    </a:lnTo>
                    <a:lnTo>
                      <a:pt x="8" y="24"/>
                    </a:lnTo>
                    <a:lnTo>
                      <a:pt x="16" y="24"/>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56" y="48"/>
                    </a:lnTo>
                    <a:lnTo>
                      <a:pt x="48" y="48"/>
                    </a:lnTo>
                    <a:lnTo>
                      <a:pt x="48" y="56"/>
                    </a:lnTo>
                    <a:lnTo>
                      <a:pt x="40" y="56"/>
                    </a:lnTo>
                    <a:lnTo>
                      <a:pt x="32" y="56"/>
                    </a:lnTo>
                    <a:lnTo>
                      <a:pt x="24" y="56"/>
                    </a:lnTo>
                    <a:lnTo>
                      <a:pt x="16" y="56"/>
                    </a:lnTo>
                    <a:lnTo>
                      <a:pt x="8" y="56"/>
                    </a:lnTo>
                    <a:lnTo>
                      <a:pt x="8" y="48"/>
                    </a:lnTo>
                    <a:lnTo>
                      <a:pt x="0" y="48"/>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2" name="Oval 109"/>
              <p:cNvSpPr>
                <a:spLocks noChangeArrowheads="1"/>
              </p:cNvSpPr>
              <p:nvPr/>
            </p:nvSpPr>
            <p:spPr bwMode="auto">
              <a:xfrm>
                <a:off x="1816" y="1864"/>
                <a:ext cx="64"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3" name="Freeform 110"/>
              <p:cNvSpPr>
                <a:spLocks/>
              </p:cNvSpPr>
              <p:nvPr/>
            </p:nvSpPr>
            <p:spPr bwMode="auto">
              <a:xfrm>
                <a:off x="1816" y="1864"/>
                <a:ext cx="64" cy="48"/>
              </a:xfrm>
              <a:custGeom>
                <a:avLst/>
                <a:gdLst>
                  <a:gd name="T0" fmla="*/ 40 w 64"/>
                  <a:gd name="T1" fmla="*/ 8 h 48"/>
                  <a:gd name="T2" fmla="*/ 48 w 64"/>
                  <a:gd name="T3" fmla="*/ 8 h 48"/>
                  <a:gd name="T4" fmla="*/ 48 w 64"/>
                  <a:gd name="T5" fmla="*/ 8 h 48"/>
                  <a:gd name="T6" fmla="*/ 56 w 64"/>
                  <a:gd name="T7" fmla="*/ 8 h 48"/>
                  <a:gd name="T8" fmla="*/ 56 w 64"/>
                  <a:gd name="T9" fmla="*/ 16 h 48"/>
                  <a:gd name="T10" fmla="*/ 56 w 64"/>
                  <a:gd name="T11" fmla="*/ 24 h 48"/>
                  <a:gd name="T12" fmla="*/ 56 w 64"/>
                  <a:gd name="T13" fmla="*/ 32 h 48"/>
                  <a:gd name="T14" fmla="*/ 48 w 64"/>
                  <a:gd name="T15" fmla="*/ 32 h 48"/>
                  <a:gd name="T16" fmla="*/ 48 w 64"/>
                  <a:gd name="T17" fmla="*/ 32 h 48"/>
                  <a:gd name="T18" fmla="*/ 40 w 64"/>
                  <a:gd name="T19" fmla="*/ 40 h 48"/>
                  <a:gd name="T20" fmla="*/ 32 w 64"/>
                  <a:gd name="T21" fmla="*/ 40 h 48"/>
                  <a:gd name="T22" fmla="*/ 24 w 64"/>
                  <a:gd name="T23" fmla="*/ 40 h 48"/>
                  <a:gd name="T24" fmla="*/ 24 w 64"/>
                  <a:gd name="T25" fmla="*/ 32 h 48"/>
                  <a:gd name="T26" fmla="*/ 16 w 64"/>
                  <a:gd name="T27" fmla="*/ 32 h 48"/>
                  <a:gd name="T28" fmla="*/ 8 w 64"/>
                  <a:gd name="T29" fmla="*/ 32 h 48"/>
                  <a:gd name="T30" fmla="*/ 8 w 64"/>
                  <a:gd name="T31" fmla="*/ 24 h 48"/>
                  <a:gd name="T32" fmla="*/ 8 w 64"/>
                  <a:gd name="T33" fmla="*/ 16 h 48"/>
                  <a:gd name="T34" fmla="*/ 8 w 64"/>
                  <a:gd name="T35" fmla="*/ 8 h 48"/>
                  <a:gd name="T36" fmla="*/ 16 w 64"/>
                  <a:gd name="T37" fmla="*/ 8 h 48"/>
                  <a:gd name="T38" fmla="*/ 24 w 64"/>
                  <a:gd name="T39" fmla="*/ 8 h 48"/>
                  <a:gd name="T40" fmla="*/ 24 w 64"/>
                  <a:gd name="T41" fmla="*/ 8 h 48"/>
                  <a:gd name="T42" fmla="*/ 32 w 64"/>
                  <a:gd name="T43" fmla="*/ 0 h 48"/>
                  <a:gd name="T44" fmla="*/ 40 w 64"/>
                  <a:gd name="T45" fmla="*/ 0 h 48"/>
                  <a:gd name="T46" fmla="*/ 48 w 64"/>
                  <a:gd name="T47" fmla="*/ 8 h 48"/>
                  <a:gd name="T48" fmla="*/ 56 w 64"/>
                  <a:gd name="T49" fmla="*/ 8 h 48"/>
                  <a:gd name="T50" fmla="*/ 64 w 64"/>
                  <a:gd name="T51" fmla="*/ 8 h 48"/>
                  <a:gd name="T52" fmla="*/ 64 w 64"/>
                  <a:gd name="T53" fmla="*/ 16 h 48"/>
                  <a:gd name="T54" fmla="*/ 64 w 64"/>
                  <a:gd name="T55" fmla="*/ 24 h 48"/>
                  <a:gd name="T56" fmla="*/ 64 w 64"/>
                  <a:gd name="T57" fmla="*/ 32 h 48"/>
                  <a:gd name="T58" fmla="*/ 56 w 64"/>
                  <a:gd name="T59" fmla="*/ 40 h 48"/>
                  <a:gd name="T60" fmla="*/ 48 w 64"/>
                  <a:gd name="T61" fmla="*/ 48 h 48"/>
                  <a:gd name="T62" fmla="*/ 40 w 64"/>
                  <a:gd name="T63" fmla="*/ 48 h 48"/>
                  <a:gd name="T64" fmla="*/ 32 w 64"/>
                  <a:gd name="T65" fmla="*/ 48 h 48"/>
                  <a:gd name="T66" fmla="*/ 16 w 64"/>
                  <a:gd name="T67" fmla="*/ 48 h 48"/>
                  <a:gd name="T68" fmla="*/ 8 w 64"/>
                  <a:gd name="T69" fmla="*/ 40 h 48"/>
                  <a:gd name="T70" fmla="*/ 8 w 64"/>
                  <a:gd name="T71" fmla="*/ 32 h 48"/>
                  <a:gd name="T72" fmla="*/ 0 w 64"/>
                  <a:gd name="T73" fmla="*/ 32 h 48"/>
                  <a:gd name="T74" fmla="*/ 0 w 64"/>
                  <a:gd name="T75" fmla="*/ 24 h 48"/>
                  <a:gd name="T76" fmla="*/ 0 w 64"/>
                  <a:gd name="T77" fmla="*/ 8 h 48"/>
                  <a:gd name="T78" fmla="*/ 8 w 64"/>
                  <a:gd name="T79" fmla="*/ 8 h 48"/>
                  <a:gd name="T80" fmla="*/ 8 w 64"/>
                  <a:gd name="T81" fmla="*/ 8 h 48"/>
                  <a:gd name="T82" fmla="*/ 16 w 64"/>
                  <a:gd name="T83" fmla="*/ 0 h 48"/>
                  <a:gd name="T84" fmla="*/ 32 w 64"/>
                  <a:gd name="T85" fmla="*/ 0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48"/>
                  <a:gd name="T131" fmla="*/ 64 w 64"/>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48">
                    <a:moveTo>
                      <a:pt x="32" y="8"/>
                    </a:moveTo>
                    <a:lnTo>
                      <a:pt x="32" y="8"/>
                    </a:lnTo>
                    <a:lnTo>
                      <a:pt x="40" y="8"/>
                    </a:lnTo>
                    <a:lnTo>
                      <a:pt x="48" y="8"/>
                    </a:lnTo>
                    <a:lnTo>
                      <a:pt x="56" y="8"/>
                    </a:lnTo>
                    <a:lnTo>
                      <a:pt x="56" y="16"/>
                    </a:lnTo>
                    <a:lnTo>
                      <a:pt x="56" y="24"/>
                    </a:lnTo>
                    <a:lnTo>
                      <a:pt x="56" y="32"/>
                    </a:lnTo>
                    <a:lnTo>
                      <a:pt x="48" y="32"/>
                    </a:lnTo>
                    <a:lnTo>
                      <a:pt x="48" y="40"/>
                    </a:lnTo>
                    <a:lnTo>
                      <a:pt x="40" y="40"/>
                    </a:lnTo>
                    <a:lnTo>
                      <a:pt x="32" y="40"/>
                    </a:lnTo>
                    <a:lnTo>
                      <a:pt x="24" y="40"/>
                    </a:lnTo>
                    <a:lnTo>
                      <a:pt x="24" y="32"/>
                    </a:lnTo>
                    <a:lnTo>
                      <a:pt x="16" y="32"/>
                    </a:lnTo>
                    <a:lnTo>
                      <a:pt x="8" y="32"/>
                    </a:lnTo>
                    <a:lnTo>
                      <a:pt x="8" y="24"/>
                    </a:lnTo>
                    <a:lnTo>
                      <a:pt x="8" y="16"/>
                    </a:lnTo>
                    <a:lnTo>
                      <a:pt x="8" y="8"/>
                    </a:lnTo>
                    <a:lnTo>
                      <a:pt x="16" y="8"/>
                    </a:lnTo>
                    <a:lnTo>
                      <a:pt x="24" y="8"/>
                    </a:lnTo>
                    <a:lnTo>
                      <a:pt x="32" y="8"/>
                    </a:lnTo>
                    <a:lnTo>
                      <a:pt x="32" y="0"/>
                    </a:lnTo>
                    <a:lnTo>
                      <a:pt x="40" y="0"/>
                    </a:lnTo>
                    <a:lnTo>
                      <a:pt x="48" y="0"/>
                    </a:lnTo>
                    <a:lnTo>
                      <a:pt x="48" y="8"/>
                    </a:lnTo>
                    <a:lnTo>
                      <a:pt x="56" y="8"/>
                    </a:lnTo>
                    <a:lnTo>
                      <a:pt x="64" y="8"/>
                    </a:lnTo>
                    <a:lnTo>
                      <a:pt x="64" y="16"/>
                    </a:lnTo>
                    <a:lnTo>
                      <a:pt x="64" y="24"/>
                    </a:lnTo>
                    <a:lnTo>
                      <a:pt x="64" y="32"/>
                    </a:lnTo>
                    <a:lnTo>
                      <a:pt x="56" y="32"/>
                    </a:lnTo>
                    <a:lnTo>
                      <a:pt x="56" y="40"/>
                    </a:lnTo>
                    <a:lnTo>
                      <a:pt x="48" y="40"/>
                    </a:lnTo>
                    <a:lnTo>
                      <a:pt x="48" y="48"/>
                    </a:lnTo>
                    <a:lnTo>
                      <a:pt x="40" y="48"/>
                    </a:lnTo>
                    <a:lnTo>
                      <a:pt x="32" y="48"/>
                    </a:lnTo>
                    <a:lnTo>
                      <a:pt x="24" y="48"/>
                    </a:lnTo>
                    <a:lnTo>
                      <a:pt x="16" y="48"/>
                    </a:lnTo>
                    <a:lnTo>
                      <a:pt x="16" y="40"/>
                    </a:lnTo>
                    <a:lnTo>
                      <a:pt x="8" y="40"/>
                    </a:lnTo>
                    <a:lnTo>
                      <a:pt x="8" y="32"/>
                    </a:lnTo>
                    <a:lnTo>
                      <a:pt x="0" y="32"/>
                    </a:lnTo>
                    <a:lnTo>
                      <a:pt x="0" y="24"/>
                    </a:lnTo>
                    <a:lnTo>
                      <a:pt x="0" y="16"/>
                    </a:lnTo>
                    <a:lnTo>
                      <a:pt x="0" y="8"/>
                    </a:lnTo>
                    <a:lnTo>
                      <a:pt x="8" y="8"/>
                    </a:lnTo>
                    <a:lnTo>
                      <a:pt x="16" y="8"/>
                    </a:lnTo>
                    <a:lnTo>
                      <a:pt x="16" y="0"/>
                    </a:lnTo>
                    <a:lnTo>
                      <a:pt x="24" y="0"/>
                    </a:lnTo>
                    <a:lnTo>
                      <a:pt x="32"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4" name="Oval 111"/>
              <p:cNvSpPr>
                <a:spLocks noChangeArrowheads="1"/>
              </p:cNvSpPr>
              <p:nvPr/>
            </p:nvSpPr>
            <p:spPr bwMode="auto">
              <a:xfrm>
                <a:off x="1712" y="1792"/>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5" name="Freeform 112"/>
              <p:cNvSpPr>
                <a:spLocks/>
              </p:cNvSpPr>
              <p:nvPr/>
            </p:nvSpPr>
            <p:spPr bwMode="auto">
              <a:xfrm>
                <a:off x="1712" y="1792"/>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6" name="Oval 113"/>
              <p:cNvSpPr>
                <a:spLocks noChangeArrowheads="1"/>
              </p:cNvSpPr>
              <p:nvPr/>
            </p:nvSpPr>
            <p:spPr bwMode="auto">
              <a:xfrm>
                <a:off x="1656" y="1800"/>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7" name="Freeform 114"/>
              <p:cNvSpPr>
                <a:spLocks/>
              </p:cNvSpPr>
              <p:nvPr/>
            </p:nvSpPr>
            <p:spPr bwMode="auto">
              <a:xfrm>
                <a:off x="1656" y="1800"/>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
        <p:nvSpPr>
          <p:cNvPr id="30724" name="Rectangle 115"/>
          <p:cNvSpPr>
            <a:spLocks noGrp="1" noChangeArrowheads="1"/>
          </p:cNvSpPr>
          <p:nvPr>
            <p:ph type="title"/>
          </p:nvPr>
        </p:nvSpPr>
        <p:spPr>
          <a:xfrm>
            <a:off x="220663" y="346075"/>
            <a:ext cx="6873875" cy="965200"/>
          </a:xfrm>
          <a:noFill/>
        </p:spPr>
        <p:txBody>
          <a:bodyPr lIns="91422" tIns="45711" rIns="91422" bIns="45711"/>
          <a:lstStyle/>
          <a:p>
            <a:pPr eaLnBrk="1" hangingPunct="1"/>
            <a:r>
              <a:rPr lang="en-US" sz="3200" dirty="0" smtClean="0"/>
              <a:t>Nuclear materials emit penetrating neutron and/or gamma radiation, which can be monitored readily</a:t>
            </a:r>
            <a:endParaRPr lang="en-US" dirty="0" smtClean="0"/>
          </a:p>
        </p:txBody>
      </p:sp>
      <p:sp>
        <p:nvSpPr>
          <p:cNvPr id="30725" name="Rectangle 116"/>
          <p:cNvSpPr>
            <a:spLocks noGrp="1" noChangeArrowheads="1"/>
          </p:cNvSpPr>
          <p:nvPr>
            <p:ph type="body" sz="half" idx="2"/>
          </p:nvPr>
        </p:nvSpPr>
        <p:spPr>
          <a:xfrm>
            <a:off x="5105400" y="2057400"/>
            <a:ext cx="3124200" cy="3886200"/>
          </a:xfrm>
        </p:spPr>
        <p:txBody>
          <a:bodyPr/>
          <a:lstStyle/>
          <a:p>
            <a:pPr eaLnBrk="1" hangingPunct="1"/>
            <a:r>
              <a:rPr lang="en-US" sz="2000" dirty="0" smtClean="0"/>
              <a:t>The type and intensity of the radiation can reveal precisely what nuclear material is present.  It is a “</a:t>
            </a:r>
            <a:r>
              <a:rPr lang="en-US" sz="2000" i="1" dirty="0" smtClean="0">
                <a:solidFill>
                  <a:srgbClr val="FF0000"/>
                </a:solidFill>
              </a:rPr>
              <a:t>signature</a:t>
            </a:r>
            <a:r>
              <a:rPr lang="en-US" sz="2000" dirty="0" smtClean="0"/>
              <a:t>” of the nuclear material.</a:t>
            </a:r>
          </a:p>
          <a:p>
            <a:pPr eaLnBrk="1" hangingPunct="1"/>
            <a:r>
              <a:rPr lang="en-US" sz="2000" dirty="0" smtClean="0"/>
              <a:t>Emission is affected by other elements present.</a:t>
            </a:r>
          </a:p>
          <a:p>
            <a:pPr eaLnBrk="1" hangingPunct="1"/>
            <a:r>
              <a:rPr lang="en-US" sz="2000" dirty="0" smtClean="0"/>
              <a:t>The time distribution of neutrons can also convey information.</a:t>
            </a:r>
          </a:p>
        </p:txBody>
      </p:sp>
      <p:sp>
        <p:nvSpPr>
          <p:cNvPr id="30726" name="Freeform 117"/>
          <p:cNvSpPr>
            <a:spLocks/>
          </p:cNvSpPr>
          <p:nvPr/>
        </p:nvSpPr>
        <p:spPr bwMode="auto">
          <a:xfrm rot="-1096270">
            <a:off x="2973388" y="2667000"/>
            <a:ext cx="1674812" cy="228600"/>
          </a:xfrm>
          <a:custGeom>
            <a:avLst/>
            <a:gdLst>
              <a:gd name="T0" fmla="*/ 0 w 2172"/>
              <a:gd name="T1" fmla="*/ 120 h 309"/>
              <a:gd name="T2" fmla="*/ 184 w 2172"/>
              <a:gd name="T3" fmla="*/ 288 h 309"/>
              <a:gd name="T4" fmla="*/ 476 w 2172"/>
              <a:gd name="T5" fmla="*/ 4 h 309"/>
              <a:gd name="T6" fmla="*/ 780 w 2172"/>
              <a:gd name="T7" fmla="*/ 288 h 309"/>
              <a:gd name="T8" fmla="*/ 1064 w 2172"/>
              <a:gd name="T9" fmla="*/ 8 h 309"/>
              <a:gd name="T10" fmla="*/ 1356 w 2172"/>
              <a:gd name="T11" fmla="*/ 288 h 309"/>
              <a:gd name="T12" fmla="*/ 1596 w 2172"/>
              <a:gd name="T13" fmla="*/ 0 h 309"/>
              <a:gd name="T14" fmla="*/ 1884 w 2172"/>
              <a:gd name="T15" fmla="*/ 288 h 309"/>
              <a:gd name="T16" fmla="*/ 2036 w 2172"/>
              <a:gd name="T17" fmla="*/ 128 h 309"/>
              <a:gd name="T18" fmla="*/ 2172 w 2172"/>
              <a:gd name="T19" fmla="*/ 96 h 3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2"/>
              <a:gd name="T31" fmla="*/ 0 h 309"/>
              <a:gd name="T32" fmla="*/ 2172 w 2172"/>
              <a:gd name="T33" fmla="*/ 309 h 3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2" h="309">
                <a:moveTo>
                  <a:pt x="0" y="120"/>
                </a:moveTo>
                <a:cubicBezTo>
                  <a:pt x="31" y="149"/>
                  <a:pt x="105" y="307"/>
                  <a:pt x="184" y="288"/>
                </a:cubicBezTo>
                <a:cubicBezTo>
                  <a:pt x="263" y="269"/>
                  <a:pt x="377" y="4"/>
                  <a:pt x="476" y="4"/>
                </a:cubicBezTo>
                <a:cubicBezTo>
                  <a:pt x="575" y="4"/>
                  <a:pt x="682" y="287"/>
                  <a:pt x="780" y="288"/>
                </a:cubicBezTo>
                <a:cubicBezTo>
                  <a:pt x="878" y="289"/>
                  <a:pt x="968" y="8"/>
                  <a:pt x="1064" y="8"/>
                </a:cubicBezTo>
                <a:cubicBezTo>
                  <a:pt x="1160" y="8"/>
                  <a:pt x="1267" y="289"/>
                  <a:pt x="1356" y="288"/>
                </a:cubicBezTo>
                <a:cubicBezTo>
                  <a:pt x="1445" y="287"/>
                  <a:pt x="1508" y="0"/>
                  <a:pt x="1596" y="0"/>
                </a:cubicBezTo>
                <a:cubicBezTo>
                  <a:pt x="1684" y="0"/>
                  <a:pt x="1811" y="267"/>
                  <a:pt x="1884" y="288"/>
                </a:cubicBezTo>
                <a:cubicBezTo>
                  <a:pt x="1957" y="309"/>
                  <a:pt x="1988" y="160"/>
                  <a:pt x="2036" y="128"/>
                </a:cubicBezTo>
                <a:cubicBezTo>
                  <a:pt x="2084" y="96"/>
                  <a:pt x="2144" y="103"/>
                  <a:pt x="2172" y="96"/>
                </a:cubicBezTo>
              </a:path>
            </a:pathLst>
          </a:custGeom>
          <a:noFill/>
          <a:ln w="25400" cap="flat"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727" name="Freeform 118"/>
          <p:cNvSpPr>
            <a:spLocks/>
          </p:cNvSpPr>
          <p:nvPr/>
        </p:nvSpPr>
        <p:spPr bwMode="auto">
          <a:xfrm rot="-489040">
            <a:off x="3124200" y="3200400"/>
            <a:ext cx="1677988" cy="228600"/>
          </a:xfrm>
          <a:custGeom>
            <a:avLst/>
            <a:gdLst>
              <a:gd name="T0" fmla="*/ 0 w 2172"/>
              <a:gd name="T1" fmla="*/ 120 h 309"/>
              <a:gd name="T2" fmla="*/ 184 w 2172"/>
              <a:gd name="T3" fmla="*/ 288 h 309"/>
              <a:gd name="T4" fmla="*/ 476 w 2172"/>
              <a:gd name="T5" fmla="*/ 4 h 309"/>
              <a:gd name="T6" fmla="*/ 780 w 2172"/>
              <a:gd name="T7" fmla="*/ 288 h 309"/>
              <a:gd name="T8" fmla="*/ 1064 w 2172"/>
              <a:gd name="T9" fmla="*/ 8 h 309"/>
              <a:gd name="T10" fmla="*/ 1356 w 2172"/>
              <a:gd name="T11" fmla="*/ 288 h 309"/>
              <a:gd name="T12" fmla="*/ 1596 w 2172"/>
              <a:gd name="T13" fmla="*/ 0 h 309"/>
              <a:gd name="T14" fmla="*/ 1884 w 2172"/>
              <a:gd name="T15" fmla="*/ 288 h 309"/>
              <a:gd name="T16" fmla="*/ 2036 w 2172"/>
              <a:gd name="T17" fmla="*/ 128 h 309"/>
              <a:gd name="T18" fmla="*/ 2172 w 2172"/>
              <a:gd name="T19" fmla="*/ 96 h 3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2"/>
              <a:gd name="T31" fmla="*/ 0 h 309"/>
              <a:gd name="T32" fmla="*/ 2172 w 2172"/>
              <a:gd name="T33" fmla="*/ 309 h 3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2" h="309">
                <a:moveTo>
                  <a:pt x="0" y="120"/>
                </a:moveTo>
                <a:cubicBezTo>
                  <a:pt x="31" y="149"/>
                  <a:pt x="105" y="307"/>
                  <a:pt x="184" y="288"/>
                </a:cubicBezTo>
                <a:cubicBezTo>
                  <a:pt x="263" y="269"/>
                  <a:pt x="377" y="4"/>
                  <a:pt x="476" y="4"/>
                </a:cubicBezTo>
                <a:cubicBezTo>
                  <a:pt x="575" y="4"/>
                  <a:pt x="682" y="287"/>
                  <a:pt x="780" y="288"/>
                </a:cubicBezTo>
                <a:cubicBezTo>
                  <a:pt x="878" y="289"/>
                  <a:pt x="968" y="8"/>
                  <a:pt x="1064" y="8"/>
                </a:cubicBezTo>
                <a:cubicBezTo>
                  <a:pt x="1160" y="8"/>
                  <a:pt x="1267" y="289"/>
                  <a:pt x="1356" y="288"/>
                </a:cubicBezTo>
                <a:cubicBezTo>
                  <a:pt x="1445" y="287"/>
                  <a:pt x="1508" y="0"/>
                  <a:pt x="1596" y="0"/>
                </a:cubicBezTo>
                <a:cubicBezTo>
                  <a:pt x="1684" y="0"/>
                  <a:pt x="1811" y="267"/>
                  <a:pt x="1884" y="288"/>
                </a:cubicBezTo>
                <a:cubicBezTo>
                  <a:pt x="1957" y="309"/>
                  <a:pt x="1988" y="160"/>
                  <a:pt x="2036" y="128"/>
                </a:cubicBezTo>
                <a:cubicBezTo>
                  <a:pt x="2084" y="96"/>
                  <a:pt x="2144" y="103"/>
                  <a:pt x="2172" y="96"/>
                </a:cubicBezTo>
              </a:path>
            </a:pathLst>
          </a:custGeom>
          <a:noFill/>
          <a:ln w="25400" cap="flat"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728" name="Line 119"/>
          <p:cNvSpPr>
            <a:spLocks noChangeShapeType="1"/>
          </p:cNvSpPr>
          <p:nvPr/>
        </p:nvSpPr>
        <p:spPr bwMode="auto">
          <a:xfrm>
            <a:off x="3579813" y="2362200"/>
            <a:ext cx="0" cy="35814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0729" name="Line 120"/>
          <p:cNvSpPr>
            <a:spLocks noChangeShapeType="1"/>
          </p:cNvSpPr>
          <p:nvPr/>
        </p:nvSpPr>
        <p:spPr bwMode="auto">
          <a:xfrm>
            <a:off x="2973388" y="4038600"/>
            <a:ext cx="11430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30730" name="Picture 1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343400"/>
            <a:ext cx="238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0731" name="Line 122"/>
          <p:cNvSpPr>
            <a:spLocks noChangeShapeType="1"/>
          </p:cNvSpPr>
          <p:nvPr/>
        </p:nvSpPr>
        <p:spPr bwMode="auto">
          <a:xfrm>
            <a:off x="2897188" y="3810000"/>
            <a:ext cx="1444625"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30732" name="Picture 1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3886200"/>
            <a:ext cx="238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0733" name="Arc 124"/>
          <p:cNvSpPr>
            <a:spLocks/>
          </p:cNvSpPr>
          <p:nvPr/>
        </p:nvSpPr>
        <p:spPr bwMode="auto">
          <a:xfrm rot="1108477">
            <a:off x="3735388" y="4724400"/>
            <a:ext cx="225425" cy="846138"/>
          </a:xfrm>
          <a:custGeom>
            <a:avLst/>
            <a:gdLst>
              <a:gd name="T0" fmla="*/ 146422 w 21600"/>
              <a:gd name="T1" fmla="*/ 0 h 34255"/>
              <a:gd name="T2" fmla="*/ 127209 w 21600"/>
              <a:gd name="T3" fmla="*/ 846138 h 34255"/>
              <a:gd name="T4" fmla="*/ 0 w 21600"/>
              <a:gd name="T5" fmla="*/ 405667 h 34255"/>
              <a:gd name="T6" fmla="*/ 0 60000 65536"/>
              <a:gd name="T7" fmla="*/ 0 60000 65536"/>
              <a:gd name="T8" fmla="*/ 0 60000 65536"/>
              <a:gd name="T9" fmla="*/ 0 w 21600"/>
              <a:gd name="T10" fmla="*/ 0 h 34255"/>
              <a:gd name="T11" fmla="*/ 21600 w 21600"/>
              <a:gd name="T12" fmla="*/ 34255 h 34255"/>
            </a:gdLst>
            <a:ahLst/>
            <a:cxnLst>
              <a:cxn ang="T6">
                <a:pos x="T0" y="T1"/>
              </a:cxn>
              <a:cxn ang="T7">
                <a:pos x="T2" y="T3"/>
              </a:cxn>
              <a:cxn ang="T8">
                <a:pos x="T4" y="T5"/>
              </a:cxn>
            </a:cxnLst>
            <a:rect l="T9" t="T10" r="T11" b="T12"/>
            <a:pathLst>
              <a:path w="21600" h="34255" fill="none" extrusionOk="0">
                <a:moveTo>
                  <a:pt x="14030" y="-1"/>
                </a:moveTo>
                <a:cubicBezTo>
                  <a:pt x="18833" y="4103"/>
                  <a:pt x="21600" y="10104"/>
                  <a:pt x="21600" y="16423"/>
                </a:cubicBezTo>
                <a:cubicBezTo>
                  <a:pt x="21600" y="23556"/>
                  <a:pt x="18078" y="30229"/>
                  <a:pt x="12189" y="34255"/>
                </a:cubicBezTo>
              </a:path>
              <a:path w="21600" h="34255" stroke="0" extrusionOk="0">
                <a:moveTo>
                  <a:pt x="14030" y="-1"/>
                </a:moveTo>
                <a:cubicBezTo>
                  <a:pt x="18833" y="4103"/>
                  <a:pt x="21600" y="10104"/>
                  <a:pt x="21600" y="16423"/>
                </a:cubicBezTo>
                <a:cubicBezTo>
                  <a:pt x="21600" y="23556"/>
                  <a:pt x="18078" y="30229"/>
                  <a:pt x="12189" y="34255"/>
                </a:cubicBezTo>
                <a:lnTo>
                  <a:pt x="0" y="16423"/>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734" name="Arc 125"/>
          <p:cNvSpPr>
            <a:spLocks/>
          </p:cNvSpPr>
          <p:nvPr/>
        </p:nvSpPr>
        <p:spPr bwMode="auto">
          <a:xfrm rot="1108477">
            <a:off x="3886200" y="4876800"/>
            <a:ext cx="230188" cy="846138"/>
          </a:xfrm>
          <a:custGeom>
            <a:avLst/>
            <a:gdLst>
              <a:gd name="T0" fmla="*/ 149516 w 21600"/>
              <a:gd name="T1" fmla="*/ 0 h 34255"/>
              <a:gd name="T2" fmla="*/ 129896 w 21600"/>
              <a:gd name="T3" fmla="*/ 846138 h 34255"/>
              <a:gd name="T4" fmla="*/ 0 w 21600"/>
              <a:gd name="T5" fmla="*/ 405667 h 34255"/>
              <a:gd name="T6" fmla="*/ 0 60000 65536"/>
              <a:gd name="T7" fmla="*/ 0 60000 65536"/>
              <a:gd name="T8" fmla="*/ 0 60000 65536"/>
              <a:gd name="T9" fmla="*/ 0 w 21600"/>
              <a:gd name="T10" fmla="*/ 0 h 34255"/>
              <a:gd name="T11" fmla="*/ 21600 w 21600"/>
              <a:gd name="T12" fmla="*/ 34255 h 34255"/>
            </a:gdLst>
            <a:ahLst/>
            <a:cxnLst>
              <a:cxn ang="T6">
                <a:pos x="T0" y="T1"/>
              </a:cxn>
              <a:cxn ang="T7">
                <a:pos x="T2" y="T3"/>
              </a:cxn>
              <a:cxn ang="T8">
                <a:pos x="T4" y="T5"/>
              </a:cxn>
            </a:cxnLst>
            <a:rect l="T9" t="T10" r="T11" b="T12"/>
            <a:pathLst>
              <a:path w="21600" h="34255" fill="none" extrusionOk="0">
                <a:moveTo>
                  <a:pt x="14030" y="-1"/>
                </a:moveTo>
                <a:cubicBezTo>
                  <a:pt x="18833" y="4103"/>
                  <a:pt x="21600" y="10104"/>
                  <a:pt x="21600" y="16423"/>
                </a:cubicBezTo>
                <a:cubicBezTo>
                  <a:pt x="21600" y="23556"/>
                  <a:pt x="18078" y="30229"/>
                  <a:pt x="12189" y="34255"/>
                </a:cubicBezTo>
              </a:path>
              <a:path w="21600" h="34255" stroke="0" extrusionOk="0">
                <a:moveTo>
                  <a:pt x="14030" y="-1"/>
                </a:moveTo>
                <a:cubicBezTo>
                  <a:pt x="18833" y="4103"/>
                  <a:pt x="21600" y="10104"/>
                  <a:pt x="21600" y="16423"/>
                </a:cubicBezTo>
                <a:cubicBezTo>
                  <a:pt x="21600" y="23556"/>
                  <a:pt x="18078" y="30229"/>
                  <a:pt x="12189" y="34255"/>
                </a:cubicBezTo>
                <a:lnTo>
                  <a:pt x="0" y="16423"/>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735" name="Arc 126"/>
          <p:cNvSpPr>
            <a:spLocks/>
          </p:cNvSpPr>
          <p:nvPr/>
        </p:nvSpPr>
        <p:spPr bwMode="auto">
          <a:xfrm rot="1108477">
            <a:off x="4040188" y="5029200"/>
            <a:ext cx="227012" cy="846138"/>
          </a:xfrm>
          <a:custGeom>
            <a:avLst/>
            <a:gdLst>
              <a:gd name="T0" fmla="*/ 147453 w 21600"/>
              <a:gd name="T1" fmla="*/ 0 h 34255"/>
              <a:gd name="T2" fmla="*/ 128104 w 21600"/>
              <a:gd name="T3" fmla="*/ 846138 h 34255"/>
              <a:gd name="T4" fmla="*/ 0 w 21600"/>
              <a:gd name="T5" fmla="*/ 405667 h 34255"/>
              <a:gd name="T6" fmla="*/ 0 60000 65536"/>
              <a:gd name="T7" fmla="*/ 0 60000 65536"/>
              <a:gd name="T8" fmla="*/ 0 60000 65536"/>
              <a:gd name="T9" fmla="*/ 0 w 21600"/>
              <a:gd name="T10" fmla="*/ 0 h 34255"/>
              <a:gd name="T11" fmla="*/ 21600 w 21600"/>
              <a:gd name="T12" fmla="*/ 34255 h 34255"/>
            </a:gdLst>
            <a:ahLst/>
            <a:cxnLst>
              <a:cxn ang="T6">
                <a:pos x="T0" y="T1"/>
              </a:cxn>
              <a:cxn ang="T7">
                <a:pos x="T2" y="T3"/>
              </a:cxn>
              <a:cxn ang="T8">
                <a:pos x="T4" y="T5"/>
              </a:cxn>
            </a:cxnLst>
            <a:rect l="T9" t="T10" r="T11" b="T12"/>
            <a:pathLst>
              <a:path w="21600" h="34255" fill="none" extrusionOk="0">
                <a:moveTo>
                  <a:pt x="14030" y="-1"/>
                </a:moveTo>
                <a:cubicBezTo>
                  <a:pt x="18833" y="4103"/>
                  <a:pt x="21600" y="10104"/>
                  <a:pt x="21600" y="16423"/>
                </a:cubicBezTo>
                <a:cubicBezTo>
                  <a:pt x="21600" y="23556"/>
                  <a:pt x="18078" y="30229"/>
                  <a:pt x="12189" y="34255"/>
                </a:cubicBezTo>
              </a:path>
              <a:path w="21600" h="34255" stroke="0" extrusionOk="0">
                <a:moveTo>
                  <a:pt x="14030" y="-1"/>
                </a:moveTo>
                <a:cubicBezTo>
                  <a:pt x="18833" y="4103"/>
                  <a:pt x="21600" y="10104"/>
                  <a:pt x="21600" y="16423"/>
                </a:cubicBezTo>
                <a:cubicBezTo>
                  <a:pt x="21600" y="23556"/>
                  <a:pt x="18078" y="30229"/>
                  <a:pt x="12189" y="34255"/>
                </a:cubicBezTo>
                <a:lnTo>
                  <a:pt x="0" y="16423"/>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736" name="Text Box 127"/>
          <p:cNvSpPr txBox="1">
            <a:spLocks noChangeArrowheads="1"/>
          </p:cNvSpPr>
          <p:nvPr/>
        </p:nvSpPr>
        <p:spPr bwMode="auto">
          <a:xfrm>
            <a:off x="4116388" y="3429000"/>
            <a:ext cx="121761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2" tIns="45711" rIns="91422"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l">
              <a:lnSpc>
                <a:spcPct val="100000"/>
              </a:lnSpc>
              <a:spcBef>
                <a:spcPct val="50000"/>
              </a:spcBef>
            </a:pPr>
            <a:r>
              <a:rPr lang="en-US" sz="1700" dirty="0">
                <a:latin typeface="Times New Roman" pitchFamily="18" charset="0"/>
              </a:rPr>
              <a:t>neutrons</a:t>
            </a:r>
          </a:p>
        </p:txBody>
      </p:sp>
      <p:sp>
        <p:nvSpPr>
          <p:cNvPr id="30737" name="Text Box 128"/>
          <p:cNvSpPr txBox="1">
            <a:spLocks noChangeArrowheads="1"/>
          </p:cNvSpPr>
          <p:nvPr/>
        </p:nvSpPr>
        <p:spPr bwMode="auto">
          <a:xfrm>
            <a:off x="4040188" y="1981200"/>
            <a:ext cx="98901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2" tIns="45711" rIns="91422"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l">
              <a:lnSpc>
                <a:spcPct val="100000"/>
              </a:lnSpc>
              <a:spcBef>
                <a:spcPct val="50000"/>
              </a:spcBef>
            </a:pPr>
            <a:r>
              <a:rPr lang="en-US" sz="1700" dirty="0">
                <a:latin typeface="Times New Roman" pitchFamily="18" charset="0"/>
              </a:rPr>
              <a:t>gammas</a:t>
            </a:r>
          </a:p>
        </p:txBody>
      </p:sp>
      <p:sp>
        <p:nvSpPr>
          <p:cNvPr id="30738" name="Text Box 129"/>
          <p:cNvSpPr txBox="1">
            <a:spLocks noChangeArrowheads="1"/>
          </p:cNvSpPr>
          <p:nvPr/>
        </p:nvSpPr>
        <p:spPr bwMode="auto">
          <a:xfrm>
            <a:off x="4341813" y="5181600"/>
            <a:ext cx="122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2" tIns="45711" rIns="91422"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l">
              <a:lnSpc>
                <a:spcPct val="100000"/>
              </a:lnSpc>
              <a:spcBef>
                <a:spcPct val="50000"/>
              </a:spcBef>
            </a:pPr>
            <a:r>
              <a:rPr lang="en-US" sz="1700" dirty="0">
                <a:latin typeface="Times New Roman" pitchFamily="18" charset="0"/>
              </a:rPr>
              <a:t>heat</a:t>
            </a:r>
          </a:p>
        </p:txBody>
      </p:sp>
      <p:grpSp>
        <p:nvGrpSpPr>
          <p:cNvPr id="30739" name="Group 130"/>
          <p:cNvGrpSpPr>
            <a:grpSpLocks/>
          </p:cNvGrpSpPr>
          <p:nvPr/>
        </p:nvGrpSpPr>
        <p:grpSpPr bwMode="auto">
          <a:xfrm>
            <a:off x="2743200" y="5257800"/>
            <a:ext cx="177800" cy="165100"/>
            <a:chOff x="3240" y="1616"/>
            <a:chExt cx="112" cy="104"/>
          </a:xfrm>
        </p:grpSpPr>
        <p:sp>
          <p:nvSpPr>
            <p:cNvPr id="30750" name="Oval 131"/>
            <p:cNvSpPr>
              <a:spLocks noChangeArrowheads="1"/>
            </p:cNvSpPr>
            <p:nvPr/>
          </p:nvSpPr>
          <p:spPr bwMode="auto">
            <a:xfrm>
              <a:off x="3264" y="1616"/>
              <a:ext cx="64"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51" name="Freeform 132"/>
            <p:cNvSpPr>
              <a:spLocks/>
            </p:cNvSpPr>
            <p:nvPr/>
          </p:nvSpPr>
          <p:spPr bwMode="auto">
            <a:xfrm>
              <a:off x="3264" y="1616"/>
              <a:ext cx="64" cy="56"/>
            </a:xfrm>
            <a:custGeom>
              <a:avLst/>
              <a:gdLst>
                <a:gd name="T0" fmla="*/ 40 w 64"/>
                <a:gd name="T1" fmla="*/ 8 h 56"/>
                <a:gd name="T2" fmla="*/ 48 w 64"/>
                <a:gd name="T3" fmla="*/ 8 h 56"/>
                <a:gd name="T4" fmla="*/ 48 w 64"/>
                <a:gd name="T5" fmla="*/ 16 h 56"/>
                <a:gd name="T6" fmla="*/ 56 w 64"/>
                <a:gd name="T7" fmla="*/ 16 h 56"/>
                <a:gd name="T8" fmla="*/ 56 w 64"/>
                <a:gd name="T9" fmla="*/ 24 h 56"/>
                <a:gd name="T10" fmla="*/ 56 w 64"/>
                <a:gd name="T11" fmla="*/ 32 h 56"/>
                <a:gd name="T12" fmla="*/ 56 w 64"/>
                <a:gd name="T13" fmla="*/ 40 h 56"/>
                <a:gd name="T14" fmla="*/ 48 w 64"/>
                <a:gd name="T15" fmla="*/ 40 h 56"/>
                <a:gd name="T16" fmla="*/ 48 w 64"/>
                <a:gd name="T17" fmla="*/ 40 h 56"/>
                <a:gd name="T18" fmla="*/ 40 w 64"/>
                <a:gd name="T19" fmla="*/ 48 h 56"/>
                <a:gd name="T20" fmla="*/ 32 w 64"/>
                <a:gd name="T21" fmla="*/ 48 h 56"/>
                <a:gd name="T22" fmla="*/ 24 w 64"/>
                <a:gd name="T23" fmla="*/ 48 h 56"/>
                <a:gd name="T24" fmla="*/ 24 w 64"/>
                <a:gd name="T25" fmla="*/ 40 h 56"/>
                <a:gd name="T26" fmla="*/ 16 w 64"/>
                <a:gd name="T27" fmla="*/ 40 h 56"/>
                <a:gd name="T28" fmla="*/ 8 w 64"/>
                <a:gd name="T29" fmla="*/ 40 h 56"/>
                <a:gd name="T30" fmla="*/ 8 w 64"/>
                <a:gd name="T31" fmla="*/ 32 h 56"/>
                <a:gd name="T32" fmla="*/ 8 w 64"/>
                <a:gd name="T33" fmla="*/ 24 h 56"/>
                <a:gd name="T34" fmla="*/ 8 w 64"/>
                <a:gd name="T35" fmla="*/ 16 h 56"/>
                <a:gd name="T36" fmla="*/ 16 w 64"/>
                <a:gd name="T37" fmla="*/ 16 h 56"/>
                <a:gd name="T38" fmla="*/ 24 w 64"/>
                <a:gd name="T39" fmla="*/ 8 h 56"/>
                <a:gd name="T40" fmla="*/ 24 w 64"/>
                <a:gd name="T41" fmla="*/ 8 h 56"/>
                <a:gd name="T42" fmla="*/ 32 w 64"/>
                <a:gd name="T43" fmla="*/ 0 h 56"/>
                <a:gd name="T44" fmla="*/ 40 w 64"/>
                <a:gd name="T45" fmla="*/ 0 h 56"/>
                <a:gd name="T46" fmla="*/ 48 w 64"/>
                <a:gd name="T47" fmla="*/ 8 h 56"/>
                <a:gd name="T48" fmla="*/ 56 w 64"/>
                <a:gd name="T49" fmla="*/ 8 h 56"/>
                <a:gd name="T50" fmla="*/ 64 w 64"/>
                <a:gd name="T51" fmla="*/ 16 h 56"/>
                <a:gd name="T52" fmla="*/ 64 w 64"/>
                <a:gd name="T53" fmla="*/ 24 h 56"/>
                <a:gd name="T54" fmla="*/ 64 w 64"/>
                <a:gd name="T55" fmla="*/ 32 h 56"/>
                <a:gd name="T56" fmla="*/ 64 w 64"/>
                <a:gd name="T57" fmla="*/ 40 h 56"/>
                <a:gd name="T58" fmla="*/ 56 w 64"/>
                <a:gd name="T59" fmla="*/ 48 h 56"/>
                <a:gd name="T60" fmla="*/ 48 w 64"/>
                <a:gd name="T61" fmla="*/ 56 h 56"/>
                <a:gd name="T62" fmla="*/ 40 w 64"/>
                <a:gd name="T63" fmla="*/ 56 h 56"/>
                <a:gd name="T64" fmla="*/ 32 w 64"/>
                <a:gd name="T65" fmla="*/ 56 h 56"/>
                <a:gd name="T66" fmla="*/ 16 w 64"/>
                <a:gd name="T67" fmla="*/ 56 h 56"/>
                <a:gd name="T68" fmla="*/ 8 w 64"/>
                <a:gd name="T69" fmla="*/ 48 h 56"/>
                <a:gd name="T70" fmla="*/ 8 w 64"/>
                <a:gd name="T71" fmla="*/ 40 h 56"/>
                <a:gd name="T72" fmla="*/ 0 w 64"/>
                <a:gd name="T73" fmla="*/ 40 h 56"/>
                <a:gd name="T74" fmla="*/ 0 w 64"/>
                <a:gd name="T75" fmla="*/ 32 h 56"/>
                <a:gd name="T76" fmla="*/ 0 w 64"/>
                <a:gd name="T77" fmla="*/ 16 h 56"/>
                <a:gd name="T78" fmla="*/ 8 w 64"/>
                <a:gd name="T79" fmla="*/ 16 h 56"/>
                <a:gd name="T80" fmla="*/ 8 w 64"/>
                <a:gd name="T81" fmla="*/ 8 h 56"/>
                <a:gd name="T82" fmla="*/ 16 w 64"/>
                <a:gd name="T83" fmla="*/ 0 h 56"/>
                <a:gd name="T84" fmla="*/ 32 w 64"/>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56"/>
                <a:gd name="T131" fmla="*/ 64 w 64"/>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56">
                  <a:moveTo>
                    <a:pt x="32" y="8"/>
                  </a:moveTo>
                  <a:lnTo>
                    <a:pt x="32" y="8"/>
                  </a:lnTo>
                  <a:lnTo>
                    <a:pt x="40" y="8"/>
                  </a:lnTo>
                  <a:lnTo>
                    <a:pt x="48" y="8"/>
                  </a:lnTo>
                  <a:lnTo>
                    <a:pt x="48" y="16"/>
                  </a:lnTo>
                  <a:lnTo>
                    <a:pt x="56" y="16"/>
                  </a:lnTo>
                  <a:lnTo>
                    <a:pt x="56" y="24"/>
                  </a:lnTo>
                  <a:lnTo>
                    <a:pt x="56" y="32"/>
                  </a:lnTo>
                  <a:lnTo>
                    <a:pt x="56" y="40"/>
                  </a:lnTo>
                  <a:lnTo>
                    <a:pt x="48" y="40"/>
                  </a:lnTo>
                  <a:lnTo>
                    <a:pt x="48" y="48"/>
                  </a:lnTo>
                  <a:lnTo>
                    <a:pt x="40" y="48"/>
                  </a:lnTo>
                  <a:lnTo>
                    <a:pt x="32" y="48"/>
                  </a:lnTo>
                  <a:lnTo>
                    <a:pt x="24" y="48"/>
                  </a:lnTo>
                  <a:lnTo>
                    <a:pt x="24" y="40"/>
                  </a:lnTo>
                  <a:lnTo>
                    <a:pt x="16" y="40"/>
                  </a:lnTo>
                  <a:lnTo>
                    <a:pt x="8" y="40"/>
                  </a:lnTo>
                  <a:lnTo>
                    <a:pt x="8" y="32"/>
                  </a:lnTo>
                  <a:lnTo>
                    <a:pt x="8" y="24"/>
                  </a:lnTo>
                  <a:lnTo>
                    <a:pt x="8" y="16"/>
                  </a:lnTo>
                  <a:lnTo>
                    <a:pt x="16" y="16"/>
                  </a:lnTo>
                  <a:lnTo>
                    <a:pt x="24" y="16"/>
                  </a:lnTo>
                  <a:lnTo>
                    <a:pt x="24" y="8"/>
                  </a:lnTo>
                  <a:lnTo>
                    <a:pt x="32" y="8"/>
                  </a:lnTo>
                  <a:lnTo>
                    <a:pt x="32" y="0"/>
                  </a:lnTo>
                  <a:lnTo>
                    <a:pt x="40" y="0"/>
                  </a:lnTo>
                  <a:lnTo>
                    <a:pt x="48" y="0"/>
                  </a:lnTo>
                  <a:lnTo>
                    <a:pt x="48" y="8"/>
                  </a:lnTo>
                  <a:lnTo>
                    <a:pt x="56" y="8"/>
                  </a:lnTo>
                  <a:lnTo>
                    <a:pt x="56" y="16"/>
                  </a:lnTo>
                  <a:lnTo>
                    <a:pt x="64" y="16"/>
                  </a:lnTo>
                  <a:lnTo>
                    <a:pt x="64" y="24"/>
                  </a:lnTo>
                  <a:lnTo>
                    <a:pt x="64" y="32"/>
                  </a:lnTo>
                  <a:lnTo>
                    <a:pt x="64" y="40"/>
                  </a:lnTo>
                  <a:lnTo>
                    <a:pt x="56" y="40"/>
                  </a:lnTo>
                  <a:lnTo>
                    <a:pt x="56" y="48"/>
                  </a:lnTo>
                  <a:lnTo>
                    <a:pt x="48" y="48"/>
                  </a:lnTo>
                  <a:lnTo>
                    <a:pt x="48" y="56"/>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52" name="Oval 133"/>
            <p:cNvSpPr>
              <a:spLocks noChangeArrowheads="1"/>
            </p:cNvSpPr>
            <p:nvPr/>
          </p:nvSpPr>
          <p:spPr bwMode="auto">
            <a:xfrm>
              <a:off x="3288" y="1664"/>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53" name="Freeform 134"/>
            <p:cNvSpPr>
              <a:spLocks/>
            </p:cNvSpPr>
            <p:nvPr/>
          </p:nvSpPr>
          <p:spPr bwMode="auto">
            <a:xfrm>
              <a:off x="3288" y="1664"/>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54" name="Oval 135"/>
            <p:cNvSpPr>
              <a:spLocks noChangeArrowheads="1"/>
            </p:cNvSpPr>
            <p:nvPr/>
          </p:nvSpPr>
          <p:spPr bwMode="auto">
            <a:xfrm>
              <a:off x="3296" y="1632"/>
              <a:ext cx="56" cy="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55" name="Freeform 136"/>
            <p:cNvSpPr>
              <a:spLocks/>
            </p:cNvSpPr>
            <p:nvPr/>
          </p:nvSpPr>
          <p:spPr bwMode="auto">
            <a:xfrm>
              <a:off x="3296" y="1632"/>
              <a:ext cx="56" cy="64"/>
            </a:xfrm>
            <a:custGeom>
              <a:avLst/>
              <a:gdLst>
                <a:gd name="T0" fmla="*/ 32 w 56"/>
                <a:gd name="T1" fmla="*/ 8 h 64"/>
                <a:gd name="T2" fmla="*/ 40 w 56"/>
                <a:gd name="T3" fmla="*/ 8 h 64"/>
                <a:gd name="T4" fmla="*/ 40 w 56"/>
                <a:gd name="T5" fmla="*/ 16 h 64"/>
                <a:gd name="T6" fmla="*/ 48 w 56"/>
                <a:gd name="T7" fmla="*/ 24 h 64"/>
                <a:gd name="T8" fmla="*/ 48 w 56"/>
                <a:gd name="T9" fmla="*/ 24 h 64"/>
                <a:gd name="T10" fmla="*/ 48 w 56"/>
                <a:gd name="T11" fmla="*/ 32 h 64"/>
                <a:gd name="T12" fmla="*/ 48 w 56"/>
                <a:gd name="T13" fmla="*/ 48 h 64"/>
                <a:gd name="T14" fmla="*/ 40 w 56"/>
                <a:gd name="T15" fmla="*/ 48 h 64"/>
                <a:gd name="T16" fmla="*/ 40 w 56"/>
                <a:gd name="T17" fmla="*/ 48 h 64"/>
                <a:gd name="T18" fmla="*/ 40 w 56"/>
                <a:gd name="T19" fmla="*/ 56 h 64"/>
                <a:gd name="T20" fmla="*/ 32 w 56"/>
                <a:gd name="T21" fmla="*/ 56 h 64"/>
                <a:gd name="T22" fmla="*/ 16 w 56"/>
                <a:gd name="T23" fmla="*/ 56 h 64"/>
                <a:gd name="T24" fmla="*/ 16 w 56"/>
                <a:gd name="T25" fmla="*/ 48 h 64"/>
                <a:gd name="T26" fmla="*/ 16 w 56"/>
                <a:gd name="T27" fmla="*/ 48 h 64"/>
                <a:gd name="T28" fmla="*/ 8 w 56"/>
                <a:gd name="T29" fmla="*/ 48 h 64"/>
                <a:gd name="T30" fmla="*/ 8 w 56"/>
                <a:gd name="T31" fmla="*/ 32 h 64"/>
                <a:gd name="T32" fmla="*/ 8 w 56"/>
                <a:gd name="T33" fmla="*/ 24 h 64"/>
                <a:gd name="T34" fmla="*/ 8 w 56"/>
                <a:gd name="T35" fmla="*/ 24 h 64"/>
                <a:gd name="T36" fmla="*/ 16 w 56"/>
                <a:gd name="T37" fmla="*/ 16 h 64"/>
                <a:gd name="T38" fmla="*/ 16 w 56"/>
                <a:gd name="T39" fmla="*/ 8 h 64"/>
                <a:gd name="T40" fmla="*/ 24 w 56"/>
                <a:gd name="T41" fmla="*/ 8 h 64"/>
                <a:gd name="T42" fmla="*/ 32 w 56"/>
                <a:gd name="T43" fmla="*/ 0 h 64"/>
                <a:gd name="T44" fmla="*/ 40 w 56"/>
                <a:gd name="T45" fmla="*/ 0 h 64"/>
                <a:gd name="T46" fmla="*/ 40 w 56"/>
                <a:gd name="T47" fmla="*/ 8 h 64"/>
                <a:gd name="T48" fmla="*/ 48 w 56"/>
                <a:gd name="T49" fmla="*/ 8 h 64"/>
                <a:gd name="T50" fmla="*/ 56 w 56"/>
                <a:gd name="T51" fmla="*/ 16 h 64"/>
                <a:gd name="T52" fmla="*/ 56 w 56"/>
                <a:gd name="T53" fmla="*/ 32 h 64"/>
                <a:gd name="T54" fmla="*/ 56 w 56"/>
                <a:gd name="T55" fmla="*/ 40 h 64"/>
                <a:gd name="T56" fmla="*/ 56 w 56"/>
                <a:gd name="T57" fmla="*/ 48 h 64"/>
                <a:gd name="T58" fmla="*/ 48 w 56"/>
                <a:gd name="T59" fmla="*/ 56 h 64"/>
                <a:gd name="T60" fmla="*/ 40 w 56"/>
                <a:gd name="T61" fmla="*/ 64 h 64"/>
                <a:gd name="T62" fmla="*/ 32 w 56"/>
                <a:gd name="T63" fmla="*/ 64 h 64"/>
                <a:gd name="T64" fmla="*/ 24 w 56"/>
                <a:gd name="T65" fmla="*/ 64 h 64"/>
                <a:gd name="T66" fmla="*/ 16 w 56"/>
                <a:gd name="T67" fmla="*/ 64 h 64"/>
                <a:gd name="T68" fmla="*/ 8 w 56"/>
                <a:gd name="T69" fmla="*/ 56 h 64"/>
                <a:gd name="T70" fmla="*/ 8 w 56"/>
                <a:gd name="T71" fmla="*/ 48 h 64"/>
                <a:gd name="T72" fmla="*/ 0 w 56"/>
                <a:gd name="T73" fmla="*/ 40 h 64"/>
                <a:gd name="T74" fmla="*/ 0 w 56"/>
                <a:gd name="T75" fmla="*/ 32 h 64"/>
                <a:gd name="T76" fmla="*/ 0 w 56"/>
                <a:gd name="T77" fmla="*/ 24 h 64"/>
                <a:gd name="T78" fmla="*/ 8 w 56"/>
                <a:gd name="T79" fmla="*/ 16 h 64"/>
                <a:gd name="T80" fmla="*/ 8 w 56"/>
                <a:gd name="T81" fmla="*/ 8 h 64"/>
                <a:gd name="T82" fmla="*/ 16 w 56"/>
                <a:gd name="T83" fmla="*/ 0 h 64"/>
                <a:gd name="T84" fmla="*/ 24 w 56"/>
                <a:gd name="T85" fmla="*/ 0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64"/>
                <a:gd name="T131" fmla="*/ 56 w 56"/>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64">
                  <a:moveTo>
                    <a:pt x="32" y="8"/>
                  </a:moveTo>
                  <a:lnTo>
                    <a:pt x="32" y="8"/>
                  </a:lnTo>
                  <a:lnTo>
                    <a:pt x="40" y="8"/>
                  </a:lnTo>
                  <a:lnTo>
                    <a:pt x="40" y="16"/>
                  </a:lnTo>
                  <a:lnTo>
                    <a:pt x="40" y="24"/>
                  </a:lnTo>
                  <a:lnTo>
                    <a:pt x="48" y="24"/>
                  </a:lnTo>
                  <a:lnTo>
                    <a:pt x="48" y="32"/>
                  </a:lnTo>
                  <a:lnTo>
                    <a:pt x="48" y="40"/>
                  </a:lnTo>
                  <a:lnTo>
                    <a:pt x="48" y="48"/>
                  </a:lnTo>
                  <a:lnTo>
                    <a:pt x="40" y="48"/>
                  </a:lnTo>
                  <a:lnTo>
                    <a:pt x="40" y="56"/>
                  </a:lnTo>
                  <a:lnTo>
                    <a:pt x="32" y="56"/>
                  </a:lnTo>
                  <a:lnTo>
                    <a:pt x="24" y="56"/>
                  </a:lnTo>
                  <a:lnTo>
                    <a:pt x="16" y="56"/>
                  </a:lnTo>
                  <a:lnTo>
                    <a:pt x="16" y="48"/>
                  </a:lnTo>
                  <a:lnTo>
                    <a:pt x="8" y="48"/>
                  </a:lnTo>
                  <a:lnTo>
                    <a:pt x="8" y="40"/>
                  </a:lnTo>
                  <a:lnTo>
                    <a:pt x="8" y="32"/>
                  </a:lnTo>
                  <a:lnTo>
                    <a:pt x="8" y="24"/>
                  </a:lnTo>
                  <a:lnTo>
                    <a:pt x="16" y="24"/>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56" y="48"/>
                  </a:lnTo>
                  <a:lnTo>
                    <a:pt x="48" y="48"/>
                  </a:lnTo>
                  <a:lnTo>
                    <a:pt x="48" y="56"/>
                  </a:lnTo>
                  <a:lnTo>
                    <a:pt x="40" y="56"/>
                  </a:lnTo>
                  <a:lnTo>
                    <a:pt x="40" y="64"/>
                  </a:lnTo>
                  <a:lnTo>
                    <a:pt x="32" y="64"/>
                  </a:lnTo>
                  <a:lnTo>
                    <a:pt x="24" y="64"/>
                  </a:lnTo>
                  <a:lnTo>
                    <a:pt x="16" y="64"/>
                  </a:lnTo>
                  <a:lnTo>
                    <a:pt x="16" y="56"/>
                  </a:lnTo>
                  <a:lnTo>
                    <a:pt x="8" y="56"/>
                  </a:lnTo>
                  <a:lnTo>
                    <a:pt x="8" y="48"/>
                  </a:lnTo>
                  <a:lnTo>
                    <a:pt x="0" y="48"/>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56" name="Oval 137"/>
            <p:cNvSpPr>
              <a:spLocks noChangeArrowheads="1"/>
            </p:cNvSpPr>
            <p:nvPr/>
          </p:nvSpPr>
          <p:spPr bwMode="auto">
            <a:xfrm>
              <a:off x="3240" y="1640"/>
              <a:ext cx="56" cy="56"/>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57" name="Freeform 138"/>
            <p:cNvSpPr>
              <a:spLocks/>
            </p:cNvSpPr>
            <p:nvPr/>
          </p:nvSpPr>
          <p:spPr bwMode="auto">
            <a:xfrm>
              <a:off x="3240" y="1640"/>
              <a:ext cx="56" cy="56"/>
            </a:xfrm>
            <a:custGeom>
              <a:avLst/>
              <a:gdLst>
                <a:gd name="T0" fmla="*/ 32 w 56"/>
                <a:gd name="T1" fmla="*/ 8 h 56"/>
                <a:gd name="T2" fmla="*/ 40 w 56"/>
                <a:gd name="T3" fmla="*/ 8 h 56"/>
                <a:gd name="T4" fmla="*/ 40 w 56"/>
                <a:gd name="T5" fmla="*/ 16 h 56"/>
                <a:gd name="T6" fmla="*/ 48 w 56"/>
                <a:gd name="T7" fmla="*/ 16 h 56"/>
                <a:gd name="T8" fmla="*/ 48 w 56"/>
                <a:gd name="T9" fmla="*/ 24 h 56"/>
                <a:gd name="T10" fmla="*/ 48 w 56"/>
                <a:gd name="T11" fmla="*/ 32 h 56"/>
                <a:gd name="T12" fmla="*/ 48 w 56"/>
                <a:gd name="T13" fmla="*/ 40 h 56"/>
                <a:gd name="T14" fmla="*/ 40 w 56"/>
                <a:gd name="T15" fmla="*/ 40 h 56"/>
                <a:gd name="T16" fmla="*/ 40 w 56"/>
                <a:gd name="T17" fmla="*/ 40 h 56"/>
                <a:gd name="T18" fmla="*/ 40 w 56"/>
                <a:gd name="T19" fmla="*/ 48 h 56"/>
                <a:gd name="T20" fmla="*/ 32 w 56"/>
                <a:gd name="T21" fmla="*/ 48 h 56"/>
                <a:gd name="T22" fmla="*/ 16 w 56"/>
                <a:gd name="T23" fmla="*/ 48 h 56"/>
                <a:gd name="T24" fmla="*/ 16 w 56"/>
                <a:gd name="T25" fmla="*/ 40 h 56"/>
                <a:gd name="T26" fmla="*/ 16 w 56"/>
                <a:gd name="T27" fmla="*/ 40 h 56"/>
                <a:gd name="T28" fmla="*/ 8 w 56"/>
                <a:gd name="T29" fmla="*/ 40 h 56"/>
                <a:gd name="T30" fmla="*/ 8 w 56"/>
                <a:gd name="T31" fmla="*/ 32 h 56"/>
                <a:gd name="T32" fmla="*/ 8 w 56"/>
                <a:gd name="T33" fmla="*/ 24 h 56"/>
                <a:gd name="T34" fmla="*/ 8 w 56"/>
                <a:gd name="T35" fmla="*/ 16 h 56"/>
                <a:gd name="T36" fmla="*/ 16 w 56"/>
                <a:gd name="T37" fmla="*/ 16 h 56"/>
                <a:gd name="T38" fmla="*/ 16 w 56"/>
                <a:gd name="T39" fmla="*/ 8 h 56"/>
                <a:gd name="T40" fmla="*/ 24 w 56"/>
                <a:gd name="T41" fmla="*/ 8 h 56"/>
                <a:gd name="T42" fmla="*/ 32 w 56"/>
                <a:gd name="T43" fmla="*/ 0 h 56"/>
                <a:gd name="T44" fmla="*/ 40 w 56"/>
                <a:gd name="T45" fmla="*/ 0 h 56"/>
                <a:gd name="T46" fmla="*/ 40 w 56"/>
                <a:gd name="T47" fmla="*/ 8 h 56"/>
                <a:gd name="T48" fmla="*/ 48 w 56"/>
                <a:gd name="T49" fmla="*/ 8 h 56"/>
                <a:gd name="T50" fmla="*/ 56 w 56"/>
                <a:gd name="T51" fmla="*/ 16 h 56"/>
                <a:gd name="T52" fmla="*/ 56 w 56"/>
                <a:gd name="T53" fmla="*/ 24 h 56"/>
                <a:gd name="T54" fmla="*/ 56 w 56"/>
                <a:gd name="T55" fmla="*/ 32 h 56"/>
                <a:gd name="T56" fmla="*/ 56 w 56"/>
                <a:gd name="T57" fmla="*/ 40 h 56"/>
                <a:gd name="T58" fmla="*/ 48 w 56"/>
                <a:gd name="T59" fmla="*/ 48 h 56"/>
                <a:gd name="T60" fmla="*/ 40 w 56"/>
                <a:gd name="T61" fmla="*/ 56 h 56"/>
                <a:gd name="T62" fmla="*/ 32 w 56"/>
                <a:gd name="T63" fmla="*/ 56 h 56"/>
                <a:gd name="T64" fmla="*/ 24 w 56"/>
                <a:gd name="T65" fmla="*/ 56 h 56"/>
                <a:gd name="T66" fmla="*/ 16 w 56"/>
                <a:gd name="T67" fmla="*/ 56 h 56"/>
                <a:gd name="T68" fmla="*/ 8 w 56"/>
                <a:gd name="T69" fmla="*/ 48 h 56"/>
                <a:gd name="T70" fmla="*/ 8 w 56"/>
                <a:gd name="T71" fmla="*/ 40 h 56"/>
                <a:gd name="T72" fmla="*/ 0 w 56"/>
                <a:gd name="T73" fmla="*/ 40 h 56"/>
                <a:gd name="T74" fmla="*/ 0 w 56"/>
                <a:gd name="T75" fmla="*/ 32 h 56"/>
                <a:gd name="T76" fmla="*/ 0 w 56"/>
                <a:gd name="T77" fmla="*/ 16 h 56"/>
                <a:gd name="T78" fmla="*/ 8 w 56"/>
                <a:gd name="T79" fmla="*/ 16 h 56"/>
                <a:gd name="T80" fmla="*/ 8 w 56"/>
                <a:gd name="T81" fmla="*/ 8 h 56"/>
                <a:gd name="T82" fmla="*/ 16 w 56"/>
                <a:gd name="T83" fmla="*/ 0 h 56"/>
                <a:gd name="T84" fmla="*/ 24 w 56"/>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6"/>
                <a:gd name="T131" fmla="*/ 56 w 56"/>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6">
                  <a:moveTo>
                    <a:pt x="32" y="8"/>
                  </a:moveTo>
                  <a:lnTo>
                    <a:pt x="32" y="8"/>
                  </a:lnTo>
                  <a:lnTo>
                    <a:pt x="40" y="8"/>
                  </a:lnTo>
                  <a:lnTo>
                    <a:pt x="40" y="16"/>
                  </a:lnTo>
                  <a:lnTo>
                    <a:pt x="48" y="16"/>
                  </a:lnTo>
                  <a:lnTo>
                    <a:pt x="48" y="24"/>
                  </a:lnTo>
                  <a:lnTo>
                    <a:pt x="48" y="32"/>
                  </a:lnTo>
                  <a:lnTo>
                    <a:pt x="48" y="40"/>
                  </a:lnTo>
                  <a:lnTo>
                    <a:pt x="40" y="40"/>
                  </a:lnTo>
                  <a:lnTo>
                    <a:pt x="40" y="48"/>
                  </a:lnTo>
                  <a:lnTo>
                    <a:pt x="32" y="48"/>
                  </a:lnTo>
                  <a:lnTo>
                    <a:pt x="24" y="48"/>
                  </a:lnTo>
                  <a:lnTo>
                    <a:pt x="16" y="48"/>
                  </a:lnTo>
                  <a:lnTo>
                    <a:pt x="16" y="40"/>
                  </a:lnTo>
                  <a:lnTo>
                    <a:pt x="8" y="40"/>
                  </a:lnTo>
                  <a:lnTo>
                    <a:pt x="8" y="32"/>
                  </a:lnTo>
                  <a:lnTo>
                    <a:pt x="8" y="24"/>
                  </a:lnTo>
                  <a:lnTo>
                    <a:pt x="8" y="16"/>
                  </a:lnTo>
                  <a:lnTo>
                    <a:pt x="16" y="16"/>
                  </a:lnTo>
                  <a:lnTo>
                    <a:pt x="16" y="8"/>
                  </a:lnTo>
                  <a:lnTo>
                    <a:pt x="24" y="8"/>
                  </a:lnTo>
                  <a:lnTo>
                    <a:pt x="32" y="8"/>
                  </a:lnTo>
                  <a:lnTo>
                    <a:pt x="32" y="0"/>
                  </a:lnTo>
                  <a:lnTo>
                    <a:pt x="40" y="0"/>
                  </a:lnTo>
                  <a:lnTo>
                    <a:pt x="40" y="8"/>
                  </a:lnTo>
                  <a:lnTo>
                    <a:pt x="48" y="8"/>
                  </a:lnTo>
                  <a:lnTo>
                    <a:pt x="48" y="16"/>
                  </a:lnTo>
                  <a:lnTo>
                    <a:pt x="56" y="16"/>
                  </a:lnTo>
                  <a:lnTo>
                    <a:pt x="56" y="24"/>
                  </a:lnTo>
                  <a:lnTo>
                    <a:pt x="56" y="32"/>
                  </a:lnTo>
                  <a:lnTo>
                    <a:pt x="56" y="40"/>
                  </a:lnTo>
                  <a:lnTo>
                    <a:pt x="48" y="40"/>
                  </a:lnTo>
                  <a:lnTo>
                    <a:pt x="48" y="48"/>
                  </a:lnTo>
                  <a:lnTo>
                    <a:pt x="40" y="48"/>
                  </a:lnTo>
                  <a:lnTo>
                    <a:pt x="40" y="56"/>
                  </a:lnTo>
                  <a:lnTo>
                    <a:pt x="32" y="56"/>
                  </a:lnTo>
                  <a:lnTo>
                    <a:pt x="24" y="56"/>
                  </a:lnTo>
                  <a:lnTo>
                    <a:pt x="16" y="56"/>
                  </a:lnTo>
                  <a:lnTo>
                    <a:pt x="16" y="48"/>
                  </a:lnTo>
                  <a:lnTo>
                    <a:pt x="8" y="48"/>
                  </a:lnTo>
                  <a:lnTo>
                    <a:pt x="8" y="40"/>
                  </a:lnTo>
                  <a:lnTo>
                    <a:pt x="0" y="40"/>
                  </a:lnTo>
                  <a:lnTo>
                    <a:pt x="0" y="32"/>
                  </a:lnTo>
                  <a:lnTo>
                    <a:pt x="0" y="24"/>
                  </a:lnTo>
                  <a:lnTo>
                    <a:pt x="0" y="16"/>
                  </a:lnTo>
                  <a:lnTo>
                    <a:pt x="8" y="16"/>
                  </a:lnTo>
                  <a:lnTo>
                    <a:pt x="8" y="8"/>
                  </a:lnTo>
                  <a:lnTo>
                    <a:pt x="16" y="8"/>
                  </a:lnTo>
                  <a:lnTo>
                    <a:pt x="16" y="0"/>
                  </a:lnTo>
                  <a:lnTo>
                    <a:pt x="24" y="0"/>
                  </a:lnTo>
                  <a:lnTo>
                    <a:pt x="32" y="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0740" name="Line 139"/>
          <p:cNvSpPr>
            <a:spLocks noChangeShapeType="1"/>
          </p:cNvSpPr>
          <p:nvPr/>
        </p:nvSpPr>
        <p:spPr bwMode="auto">
          <a:xfrm>
            <a:off x="2362200" y="4495800"/>
            <a:ext cx="3810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0741" name="Text Box 140"/>
          <p:cNvSpPr txBox="1">
            <a:spLocks noChangeArrowheads="1"/>
          </p:cNvSpPr>
          <p:nvPr/>
        </p:nvSpPr>
        <p:spPr bwMode="auto">
          <a:xfrm>
            <a:off x="1981200" y="5257800"/>
            <a:ext cx="8366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2" tIns="45711" rIns="91422"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l">
              <a:lnSpc>
                <a:spcPct val="100000"/>
              </a:lnSpc>
              <a:spcBef>
                <a:spcPct val="50000"/>
              </a:spcBef>
            </a:pPr>
            <a:r>
              <a:rPr lang="en-US" sz="1700" dirty="0">
                <a:latin typeface="Times New Roman" pitchFamily="18" charset="0"/>
              </a:rPr>
              <a:t>alphas</a:t>
            </a:r>
          </a:p>
        </p:txBody>
      </p:sp>
      <p:sp>
        <p:nvSpPr>
          <p:cNvPr id="30742" name="Text Box 141"/>
          <p:cNvSpPr txBox="1">
            <a:spLocks noChangeArrowheads="1"/>
          </p:cNvSpPr>
          <p:nvPr/>
        </p:nvSpPr>
        <p:spPr bwMode="auto">
          <a:xfrm>
            <a:off x="2516188" y="5715000"/>
            <a:ext cx="12192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2" tIns="45711" rIns="91422"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l">
              <a:lnSpc>
                <a:spcPct val="100000"/>
              </a:lnSpc>
              <a:spcBef>
                <a:spcPct val="50000"/>
              </a:spcBef>
            </a:pPr>
            <a:r>
              <a:rPr lang="en-US" sz="1700" dirty="0">
                <a:solidFill>
                  <a:schemeClr val="accent2"/>
                </a:solidFill>
                <a:latin typeface="Times New Roman" pitchFamily="18" charset="0"/>
              </a:rPr>
              <a:t>container</a:t>
            </a:r>
          </a:p>
        </p:txBody>
      </p:sp>
      <p:sp>
        <p:nvSpPr>
          <p:cNvPr id="30743" name="Text Box 142"/>
          <p:cNvSpPr txBox="1">
            <a:spLocks noChangeArrowheads="1"/>
          </p:cNvSpPr>
          <p:nvPr/>
        </p:nvSpPr>
        <p:spPr bwMode="auto">
          <a:xfrm>
            <a:off x="838200" y="2438400"/>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2" tIns="45711" rIns="91422"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l">
              <a:lnSpc>
                <a:spcPct val="100000"/>
              </a:lnSpc>
              <a:spcBef>
                <a:spcPct val="50000"/>
              </a:spcBef>
            </a:pPr>
            <a:r>
              <a:rPr lang="en-US" sz="1700" dirty="0">
                <a:solidFill>
                  <a:srgbClr val="FF0000"/>
                </a:solidFill>
              </a:rPr>
              <a:t>nuclear material</a:t>
            </a:r>
          </a:p>
        </p:txBody>
      </p:sp>
      <p:sp>
        <p:nvSpPr>
          <p:cNvPr id="30744" name="Freeform 143"/>
          <p:cNvSpPr>
            <a:spLocks/>
          </p:cNvSpPr>
          <p:nvPr/>
        </p:nvSpPr>
        <p:spPr bwMode="auto">
          <a:xfrm>
            <a:off x="2743200" y="2209800"/>
            <a:ext cx="106363" cy="107950"/>
          </a:xfrm>
          <a:custGeom>
            <a:avLst/>
            <a:gdLst>
              <a:gd name="T0" fmla="*/ 34 w 68"/>
              <a:gd name="T1" fmla="*/ 68 h 68"/>
              <a:gd name="T2" fmla="*/ 48 w 68"/>
              <a:gd name="T3" fmla="*/ 65 h 68"/>
              <a:gd name="T4" fmla="*/ 59 w 68"/>
              <a:gd name="T5" fmla="*/ 57 h 68"/>
              <a:gd name="T6" fmla="*/ 65 w 68"/>
              <a:gd name="T7" fmla="*/ 46 h 68"/>
              <a:gd name="T8" fmla="*/ 68 w 68"/>
              <a:gd name="T9" fmla="*/ 34 h 68"/>
              <a:gd name="T10" fmla="*/ 65 w 68"/>
              <a:gd name="T11" fmla="*/ 20 h 68"/>
              <a:gd name="T12" fmla="*/ 59 w 68"/>
              <a:gd name="T13" fmla="*/ 9 h 68"/>
              <a:gd name="T14" fmla="*/ 48 w 68"/>
              <a:gd name="T15" fmla="*/ 3 h 68"/>
              <a:gd name="T16" fmla="*/ 34 w 68"/>
              <a:gd name="T17" fmla="*/ 0 h 68"/>
              <a:gd name="T18" fmla="*/ 22 w 68"/>
              <a:gd name="T19" fmla="*/ 3 h 68"/>
              <a:gd name="T20" fmla="*/ 11 w 68"/>
              <a:gd name="T21" fmla="*/ 9 h 68"/>
              <a:gd name="T22" fmla="*/ 3 w 68"/>
              <a:gd name="T23" fmla="*/ 20 h 68"/>
              <a:gd name="T24" fmla="*/ 0 w 68"/>
              <a:gd name="T25" fmla="*/ 34 h 68"/>
              <a:gd name="T26" fmla="*/ 3 w 68"/>
              <a:gd name="T27" fmla="*/ 46 h 68"/>
              <a:gd name="T28" fmla="*/ 11 w 68"/>
              <a:gd name="T29" fmla="*/ 57 h 68"/>
              <a:gd name="T30" fmla="*/ 22 w 68"/>
              <a:gd name="T31" fmla="*/ 65 h 68"/>
              <a:gd name="T32" fmla="*/ 34 w 68"/>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34" y="68"/>
                </a:moveTo>
                <a:lnTo>
                  <a:pt x="48" y="65"/>
                </a:lnTo>
                <a:lnTo>
                  <a:pt x="59" y="57"/>
                </a:lnTo>
                <a:lnTo>
                  <a:pt x="65" y="46"/>
                </a:lnTo>
                <a:lnTo>
                  <a:pt x="68" y="34"/>
                </a:lnTo>
                <a:lnTo>
                  <a:pt x="65" y="20"/>
                </a:lnTo>
                <a:lnTo>
                  <a:pt x="59" y="9"/>
                </a:lnTo>
                <a:lnTo>
                  <a:pt x="48" y="3"/>
                </a:lnTo>
                <a:lnTo>
                  <a:pt x="34" y="0"/>
                </a:lnTo>
                <a:lnTo>
                  <a:pt x="22" y="3"/>
                </a:lnTo>
                <a:lnTo>
                  <a:pt x="11" y="9"/>
                </a:lnTo>
                <a:lnTo>
                  <a:pt x="3" y="20"/>
                </a:lnTo>
                <a:lnTo>
                  <a:pt x="0" y="34"/>
                </a:lnTo>
                <a:lnTo>
                  <a:pt x="3" y="46"/>
                </a:lnTo>
                <a:lnTo>
                  <a:pt x="11" y="57"/>
                </a:lnTo>
                <a:lnTo>
                  <a:pt x="22" y="65"/>
                </a:lnTo>
                <a:lnTo>
                  <a:pt x="34" y="68"/>
                </a:lnTo>
                <a:close/>
              </a:path>
            </a:pathLst>
          </a:custGeom>
          <a:solidFill>
            <a:srgbClr val="028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45" name="Line 144"/>
          <p:cNvSpPr>
            <a:spLocks noChangeShapeType="1"/>
          </p:cNvSpPr>
          <p:nvPr/>
        </p:nvSpPr>
        <p:spPr bwMode="auto">
          <a:xfrm flipH="1">
            <a:off x="1373188" y="3962400"/>
            <a:ext cx="457200" cy="914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30746" name="Text Box 145"/>
          <p:cNvSpPr txBox="1">
            <a:spLocks noChangeArrowheads="1"/>
          </p:cNvSpPr>
          <p:nvPr/>
        </p:nvSpPr>
        <p:spPr bwMode="auto">
          <a:xfrm>
            <a:off x="2055813" y="2057400"/>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2" tIns="45711" rIns="91422"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l">
              <a:lnSpc>
                <a:spcPct val="100000"/>
              </a:lnSpc>
              <a:spcBef>
                <a:spcPct val="50000"/>
              </a:spcBef>
            </a:pPr>
            <a:r>
              <a:rPr lang="en-US" sz="1700" dirty="0">
                <a:latin typeface="Times New Roman" pitchFamily="18" charset="0"/>
              </a:rPr>
              <a:t>betas</a:t>
            </a:r>
          </a:p>
        </p:txBody>
      </p:sp>
      <p:sp>
        <p:nvSpPr>
          <p:cNvPr id="30747" name="Line 146"/>
          <p:cNvSpPr>
            <a:spLocks noChangeShapeType="1"/>
          </p:cNvSpPr>
          <p:nvPr/>
        </p:nvSpPr>
        <p:spPr bwMode="auto">
          <a:xfrm flipV="1">
            <a:off x="2436813" y="2362200"/>
            <a:ext cx="306387"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30748" name="Text Box 147"/>
          <p:cNvSpPr txBox="1">
            <a:spLocks noChangeArrowheads="1"/>
          </p:cNvSpPr>
          <p:nvPr/>
        </p:nvSpPr>
        <p:spPr bwMode="auto">
          <a:xfrm>
            <a:off x="381000" y="4953000"/>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2" tIns="45711" rIns="91422"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l">
              <a:lnSpc>
                <a:spcPct val="100000"/>
              </a:lnSpc>
              <a:spcBef>
                <a:spcPct val="50000"/>
              </a:spcBef>
            </a:pPr>
            <a:r>
              <a:rPr lang="en-US" sz="1700" dirty="0">
                <a:latin typeface="Times New Roman" pitchFamily="18" charset="0"/>
              </a:rPr>
              <a:t>fission products</a:t>
            </a:r>
          </a:p>
        </p:txBody>
      </p:sp>
      <p:sp>
        <p:nvSpPr>
          <p:cNvPr id="30749" name="Text Box 148"/>
          <p:cNvSpPr txBox="1">
            <a:spLocks noChangeArrowheads="1"/>
          </p:cNvSpPr>
          <p:nvPr/>
        </p:nvSpPr>
        <p:spPr bwMode="auto">
          <a:xfrm>
            <a:off x="1714500" y="6215063"/>
            <a:ext cx="571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2" tIns="45711" rIns="91422" bIns="4571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lnSpc>
                <a:spcPct val="100000"/>
              </a:lnSpc>
              <a:spcBef>
                <a:spcPct val="0"/>
              </a:spcBef>
            </a:pPr>
            <a:r>
              <a:rPr lang="en-US" sz="1700" i="1" dirty="0">
                <a:solidFill>
                  <a:srgbClr val="00279F"/>
                </a:solidFill>
              </a:rPr>
              <a:t>A wide variety of technical measures exists to detect, identify and assay nuclear and fissile materials.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15900" y="152400"/>
            <a:ext cx="6804025" cy="1160463"/>
          </a:xfrm>
        </p:spPr>
        <p:txBody>
          <a:bodyPr/>
          <a:lstStyle/>
          <a:p>
            <a:pPr eaLnBrk="1" hangingPunct="1"/>
            <a:r>
              <a:rPr lang="en-US" sz="3500" dirty="0" smtClean="0"/>
              <a:t>Sampling for Inventory Verification</a:t>
            </a:r>
          </a:p>
        </p:txBody>
      </p:sp>
      <p:sp>
        <p:nvSpPr>
          <p:cNvPr id="31747" name="Rectangle 3"/>
          <p:cNvSpPr>
            <a:spLocks noChangeArrowheads="1"/>
          </p:cNvSpPr>
          <p:nvPr/>
        </p:nvSpPr>
        <p:spPr bwMode="auto">
          <a:xfrm>
            <a:off x="3619500" y="2062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lnSpc>
                <a:spcPct val="100000"/>
              </a:lnSpc>
              <a:spcBef>
                <a:spcPct val="0"/>
              </a:spcBef>
            </a:pPr>
            <a:endParaRPr lang="en-US" sz="2400" dirty="0">
              <a:latin typeface="Times New Roman" pitchFamily="18" charset="0"/>
            </a:endParaRPr>
          </a:p>
        </p:txBody>
      </p:sp>
      <p:pic>
        <p:nvPicPr>
          <p:cNvPr id="31748" name="Picture 4" descr="Analysi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000" y="1785938"/>
            <a:ext cx="2876550" cy="412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3429000" y="2174875"/>
            <a:ext cx="53340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14300" indent="-114300" algn="l">
              <a:buFontTx/>
              <a:buChar char="•"/>
            </a:pPr>
            <a:r>
              <a:rPr lang="en-US" sz="2400" dirty="0"/>
              <a:t>IAEA samples nuclear materials in processing facilities to verify materials and operations  </a:t>
            </a:r>
          </a:p>
          <a:p>
            <a:pPr marL="114300" indent="-114300" algn="l">
              <a:buFontTx/>
              <a:buChar char="•"/>
            </a:pPr>
            <a:r>
              <a:rPr lang="en-US" sz="2400" dirty="0"/>
              <a:t>Samples are analyzed in the Safeguards Analytical Laboratory (SAL) at Seibersdorf, Austria</a:t>
            </a:r>
          </a:p>
          <a:p>
            <a:pPr marL="114300" indent="-114300" algn="l">
              <a:buFontTx/>
              <a:buChar char="•"/>
            </a:pPr>
            <a:r>
              <a:rPr lang="en-US" sz="2400" dirty="0"/>
              <a:t>A network of analytical laboratories in the U.S. and other States provides additional capacity and quality control</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73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34819" name="Rectangle 3"/>
          <p:cNvSpPr>
            <a:spLocks noChangeArrowheads="1"/>
          </p:cNvSpPr>
          <p:nvPr/>
        </p:nvSpPr>
        <p:spPr bwMode="auto">
          <a:xfrm>
            <a:off x="3124200" y="6248400"/>
            <a:ext cx="289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34820" name="Rectangle 4"/>
          <p:cNvSpPr>
            <a:spLocks noGrp="1" noChangeArrowheads="1"/>
          </p:cNvSpPr>
          <p:nvPr>
            <p:ph type="title"/>
          </p:nvPr>
        </p:nvSpPr>
        <p:spPr/>
        <p:txBody>
          <a:bodyPr/>
          <a:lstStyle/>
          <a:p>
            <a:pPr eaLnBrk="1" hangingPunct="1"/>
            <a:r>
              <a:rPr lang="en-US" altLang="en-US" sz="3300" dirty="0" smtClean="0"/>
              <a:t>Containment &amp; Surveillance (C/S)</a:t>
            </a:r>
          </a:p>
        </p:txBody>
      </p:sp>
      <p:sp>
        <p:nvSpPr>
          <p:cNvPr id="34821" name="Rectangle 5"/>
          <p:cNvSpPr>
            <a:spLocks noChangeArrowheads="1"/>
          </p:cNvSpPr>
          <p:nvPr/>
        </p:nvSpPr>
        <p:spPr bwMode="auto">
          <a:xfrm>
            <a:off x="611188" y="2965450"/>
            <a:ext cx="3124200" cy="2825750"/>
          </a:xfrm>
          <a:prstGeom prst="rect">
            <a:avLst/>
          </a:prstGeom>
          <a:solidFill>
            <a:schemeClr val="accent2"/>
          </a:solidFill>
          <a:ln w="12700">
            <a:solidFill>
              <a:schemeClr val="tx1"/>
            </a:solidFill>
            <a:miter lim="800000"/>
            <a:headEnd/>
            <a:tailEnd/>
          </a:ln>
        </p:spPr>
        <p:txBody>
          <a:bodyPr wrap="none" anchor="ctr"/>
          <a:lstStyle/>
          <a:p>
            <a:endParaRPr lang="en-US" dirty="0"/>
          </a:p>
        </p:txBody>
      </p:sp>
      <p:sp>
        <p:nvSpPr>
          <p:cNvPr id="34822" name="Rectangle 6"/>
          <p:cNvSpPr>
            <a:spLocks noChangeArrowheads="1"/>
          </p:cNvSpPr>
          <p:nvPr/>
        </p:nvSpPr>
        <p:spPr bwMode="auto">
          <a:xfrm>
            <a:off x="5032375" y="2890838"/>
            <a:ext cx="3103563" cy="2747962"/>
          </a:xfrm>
          <a:prstGeom prst="rect">
            <a:avLst/>
          </a:prstGeom>
          <a:solidFill>
            <a:schemeClr val="accent2"/>
          </a:solidFill>
          <a:ln w="12700">
            <a:solidFill>
              <a:schemeClr val="tx1"/>
            </a:solidFill>
            <a:miter lim="800000"/>
            <a:headEnd/>
            <a:tailEnd/>
          </a:ln>
        </p:spPr>
        <p:txBody>
          <a:bodyPr wrap="none" anchor="ctr"/>
          <a:lstStyle/>
          <a:p>
            <a:endParaRPr lang="en-US" dirty="0"/>
          </a:p>
        </p:txBody>
      </p:sp>
      <p:sp>
        <p:nvSpPr>
          <p:cNvPr id="34823" name="Rectangle 7"/>
          <p:cNvSpPr>
            <a:spLocks noChangeArrowheads="1"/>
          </p:cNvSpPr>
          <p:nvPr/>
        </p:nvSpPr>
        <p:spPr bwMode="auto">
          <a:xfrm>
            <a:off x="1023938" y="6053138"/>
            <a:ext cx="250348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1" tIns="44441" rIns="90471" bIns="44441">
            <a:spAutoFit/>
          </a:bodyPr>
          <a:lstStyle/>
          <a:p>
            <a:pPr algn="l" eaLnBrk="0" hangingPunct="0">
              <a:lnSpc>
                <a:spcPct val="100000"/>
              </a:lnSpc>
              <a:spcBef>
                <a:spcPct val="0"/>
              </a:spcBef>
            </a:pPr>
            <a:r>
              <a:rPr lang="en-US" altLang="en-US" sz="1700" dirty="0"/>
              <a:t>Containment: loop seals</a:t>
            </a:r>
          </a:p>
        </p:txBody>
      </p:sp>
      <p:sp>
        <p:nvSpPr>
          <p:cNvPr id="34824" name="Rectangle 8"/>
          <p:cNvSpPr>
            <a:spLocks noChangeArrowheads="1"/>
          </p:cNvSpPr>
          <p:nvPr/>
        </p:nvSpPr>
        <p:spPr bwMode="auto">
          <a:xfrm>
            <a:off x="4783138" y="6053138"/>
            <a:ext cx="3403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1" tIns="44441" rIns="90471" bIns="44441">
            <a:spAutoFit/>
          </a:bodyPr>
          <a:lstStyle/>
          <a:p>
            <a:pPr algn="l" eaLnBrk="0" hangingPunct="0">
              <a:lnSpc>
                <a:spcPct val="100000"/>
              </a:lnSpc>
              <a:spcBef>
                <a:spcPct val="0"/>
              </a:spcBef>
            </a:pPr>
            <a:r>
              <a:rPr lang="en-US" altLang="en-US" sz="1700" dirty="0"/>
              <a:t>Surveillance: digital video camera</a:t>
            </a:r>
          </a:p>
        </p:txBody>
      </p:sp>
      <p:sp>
        <p:nvSpPr>
          <p:cNvPr id="34825" name="Line 9"/>
          <p:cNvSpPr>
            <a:spLocks noChangeShapeType="1"/>
          </p:cNvSpPr>
          <p:nvPr/>
        </p:nvSpPr>
        <p:spPr bwMode="auto">
          <a:xfrm>
            <a:off x="6600825" y="4151313"/>
            <a:ext cx="230188" cy="90487"/>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pic>
        <p:nvPicPr>
          <p:cNvPr id="34826" name="Picture 10" descr="ALIS_closed_1-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0400"/>
            <a:ext cx="3119438" cy="28051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4827"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71800"/>
            <a:ext cx="21701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828" name="Picture 12" descr="e-c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048000"/>
            <a:ext cx="15986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3" descr="vaco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419600"/>
            <a:ext cx="29718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Text Box 14"/>
          <p:cNvSpPr txBox="1">
            <a:spLocks noChangeArrowheads="1"/>
          </p:cNvSpPr>
          <p:nvPr/>
        </p:nvSpPr>
        <p:spPr bwMode="auto">
          <a:xfrm>
            <a:off x="457200" y="1752600"/>
            <a:ext cx="6934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l" eaLnBrk="1" hangingPunct="1">
              <a:lnSpc>
                <a:spcPct val="100000"/>
              </a:lnSpc>
              <a:spcBef>
                <a:spcPct val="0"/>
              </a:spcBef>
              <a:buFontTx/>
              <a:buChar char="•"/>
            </a:pPr>
            <a:r>
              <a:rPr lang="en-US" sz="2000" dirty="0"/>
              <a:t>Containment and surveillance detects activities that could alter composition or quantities of nuclear material </a:t>
            </a:r>
          </a:p>
          <a:p>
            <a:pPr algn="l" eaLnBrk="1" hangingPunct="1">
              <a:lnSpc>
                <a:spcPct val="100000"/>
              </a:lnSpc>
              <a:spcBef>
                <a:spcPct val="0"/>
              </a:spcBef>
              <a:buFontTx/>
              <a:buChar char="•"/>
            </a:pPr>
            <a:r>
              <a:rPr lang="en-US" sz="2000" dirty="0"/>
              <a:t>Provides “continuity of knowledge” between inspections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dirty="0" smtClean="0"/>
              <a:t>Tools for Strengthened Safeguards</a:t>
            </a:r>
          </a:p>
        </p:txBody>
      </p:sp>
      <p:pic>
        <p:nvPicPr>
          <p:cNvPr id="35843" name="Picture 3" descr="Monitor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163" y="4268788"/>
            <a:ext cx="3186112" cy="2436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4" name="Picture 4" descr="03210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1520825"/>
            <a:ext cx="3357563" cy="2517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5" descr="03210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595438"/>
            <a:ext cx="3359150" cy="2519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6" name="Text Box 6"/>
          <p:cNvSpPr txBox="1">
            <a:spLocks noChangeArrowheads="1"/>
          </p:cNvSpPr>
          <p:nvPr/>
        </p:nvSpPr>
        <p:spPr bwMode="auto">
          <a:xfrm>
            <a:off x="914400" y="4267200"/>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dirty="0"/>
              <a:t>COBRA Seals</a:t>
            </a:r>
          </a:p>
        </p:txBody>
      </p:sp>
      <p:sp>
        <p:nvSpPr>
          <p:cNvPr id="35847" name="Text Box 7"/>
          <p:cNvSpPr txBox="1">
            <a:spLocks noChangeArrowheads="1"/>
          </p:cNvSpPr>
          <p:nvPr/>
        </p:nvSpPr>
        <p:spPr bwMode="auto">
          <a:xfrm>
            <a:off x="838200" y="5943600"/>
            <a:ext cx="1981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dirty="0"/>
              <a:t>Environmental Sampling</a:t>
            </a:r>
          </a:p>
        </p:txBody>
      </p:sp>
      <p:sp>
        <p:nvSpPr>
          <p:cNvPr id="35848" name="Text Box 8"/>
          <p:cNvSpPr txBox="1">
            <a:spLocks noChangeArrowheads="1"/>
          </p:cNvSpPr>
          <p:nvPr/>
        </p:nvSpPr>
        <p:spPr bwMode="auto">
          <a:xfrm>
            <a:off x="6629400" y="4343400"/>
            <a:ext cx="1981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dirty="0"/>
              <a:t>Physical Inventory Exercise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Tools for Strengthened Safeguards</a:t>
            </a:r>
          </a:p>
        </p:txBody>
      </p:sp>
      <p:pic>
        <p:nvPicPr>
          <p:cNvPr id="36867" name="Picture 3" descr="alk_bef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3609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alk_af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36004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685800" y="5788025"/>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lnSpc>
                <a:spcPct val="100000"/>
              </a:lnSpc>
              <a:spcBef>
                <a:spcPct val="50000"/>
              </a:spcBef>
            </a:pPr>
            <a:r>
              <a:rPr lang="en-US" sz="1600" dirty="0"/>
              <a:t>Open-source image of Al-Kibar Reactor Before Israeli Strike</a:t>
            </a:r>
          </a:p>
        </p:txBody>
      </p:sp>
      <p:sp>
        <p:nvSpPr>
          <p:cNvPr id="36870" name="Text Box 8"/>
          <p:cNvSpPr txBox="1">
            <a:spLocks noChangeArrowheads="1"/>
          </p:cNvSpPr>
          <p:nvPr/>
        </p:nvSpPr>
        <p:spPr bwMode="auto">
          <a:xfrm>
            <a:off x="4724400" y="5791200"/>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lnSpc>
                <a:spcPct val="100000"/>
              </a:lnSpc>
              <a:spcBef>
                <a:spcPct val="50000"/>
              </a:spcBef>
            </a:pPr>
            <a:r>
              <a:rPr lang="en-US" sz="1600" dirty="0"/>
              <a:t>Open-source image of Al-Kibar Reactor After Israeli Strike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dirty="0" smtClean="0"/>
              <a:t>Definition and Objectives</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1497013"/>
            <a:ext cx="2894013" cy="4341812"/>
          </a:xfrm>
          <a:prstGeom prst="rect">
            <a:avLst/>
          </a:prstGeom>
          <a:noFill/>
          <a:ln w="31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2633663" y="2870200"/>
            <a:ext cx="430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l" eaLnBrk="1" hangingPunct="1">
              <a:lnSpc>
                <a:spcPct val="100000"/>
              </a:lnSpc>
              <a:spcBef>
                <a:spcPct val="0"/>
              </a:spcBef>
            </a:pPr>
            <a:endParaRPr lang="en-GB" sz="2400" dirty="0">
              <a:latin typeface="Times New Roman" pitchFamily="18" charset="0"/>
            </a:endParaRPr>
          </a:p>
        </p:txBody>
      </p:sp>
      <p:sp>
        <p:nvSpPr>
          <p:cNvPr id="6149" name="Rectangle 5"/>
          <p:cNvSpPr>
            <a:spLocks noChangeArrowheads="1"/>
          </p:cNvSpPr>
          <p:nvPr/>
        </p:nvSpPr>
        <p:spPr bwMode="auto">
          <a:xfrm>
            <a:off x="352425" y="1843088"/>
            <a:ext cx="53721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type="none" w="sm" len="sm"/>
                <a:tailEnd type="none" w="sm" len="sm"/>
              </a14:hiddenLine>
            </a:ext>
          </a:extLst>
        </p:spPr>
        <p:txBody>
          <a:bodyPr anchor="ctr">
            <a:spAutoFit/>
          </a:bodyPr>
          <a:lstStyle/>
          <a:p>
            <a:pPr>
              <a:lnSpc>
                <a:spcPct val="100000"/>
              </a:lnSpc>
              <a:spcBef>
                <a:spcPct val="0"/>
              </a:spcBef>
            </a:pPr>
            <a:r>
              <a:rPr lang="en-US" sz="2400" dirty="0">
                <a:latin typeface="Book Antiqua" pitchFamily="18" charset="0"/>
              </a:rPr>
              <a:t>“Effective IAEA safeguards remains the cornerstone of the world’s nuclear non-proliferation regime aimed at stemming the spread of nuclear weapons and moving towards nuclear disarmament.”</a:t>
            </a:r>
          </a:p>
        </p:txBody>
      </p:sp>
      <p:sp>
        <p:nvSpPr>
          <p:cNvPr id="6150" name="Text Box 6"/>
          <p:cNvSpPr txBox="1">
            <a:spLocks noChangeArrowheads="1"/>
          </p:cNvSpPr>
          <p:nvPr/>
        </p:nvSpPr>
        <p:spPr bwMode="auto">
          <a:xfrm>
            <a:off x="3190875" y="4665663"/>
            <a:ext cx="23510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algn="l" eaLnBrk="1" hangingPunct="1">
              <a:lnSpc>
                <a:spcPct val="100000"/>
              </a:lnSpc>
              <a:spcBef>
                <a:spcPct val="50000"/>
              </a:spcBef>
            </a:pPr>
            <a:r>
              <a:rPr lang="en-GB" dirty="0">
                <a:latin typeface="Times New Roman" pitchFamily="18" charset="0"/>
              </a:rPr>
              <a:t>Olli Heinnonen</a:t>
            </a:r>
          </a:p>
          <a:p>
            <a:pPr algn="l" eaLnBrk="1" hangingPunct="1">
              <a:lnSpc>
                <a:spcPct val="100000"/>
              </a:lnSpc>
              <a:spcBef>
                <a:spcPct val="50000"/>
              </a:spcBef>
            </a:pPr>
            <a:r>
              <a:rPr lang="en-GB" dirty="0">
                <a:latin typeface="Times New Roman" pitchFamily="18" charset="0"/>
              </a:rPr>
              <a:t>Director of Safeguards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Summing it all up</a:t>
            </a:r>
          </a:p>
        </p:txBody>
      </p:sp>
      <p:sp>
        <p:nvSpPr>
          <p:cNvPr id="37891" name="Rectangle 3"/>
          <p:cNvSpPr>
            <a:spLocks noGrp="1" noChangeArrowheads="1"/>
          </p:cNvSpPr>
          <p:nvPr>
            <p:ph type="body" idx="1"/>
          </p:nvPr>
        </p:nvSpPr>
        <p:spPr/>
        <p:txBody>
          <a:bodyPr/>
          <a:lstStyle/>
          <a:p>
            <a:pPr eaLnBrk="1" hangingPunct="1"/>
            <a:r>
              <a:rPr lang="en-US" altLang="en-US" sz="2600" dirty="0" smtClean="0"/>
              <a:t>International nuclear safeguards are a fundamental pillar of the non-proliferation regime. They continue to play an important role in curbing the spread of nuclear weapons.</a:t>
            </a:r>
          </a:p>
          <a:p>
            <a:pPr eaLnBrk="1" hangingPunct="1"/>
            <a:r>
              <a:rPr lang="en-US" sz="2600" dirty="0" smtClean="0"/>
              <a:t>Safeguards are designed and carried out according to safeguards agreements</a:t>
            </a:r>
          </a:p>
          <a:p>
            <a:pPr eaLnBrk="1" hangingPunct="1"/>
            <a:r>
              <a:rPr lang="en-US" sz="2600" dirty="0" smtClean="0"/>
              <a:t>Key elements of safeguards include facility design information, nuclear material accountancy, and containment and surveillance</a:t>
            </a:r>
          </a:p>
          <a:p>
            <a:pPr eaLnBrk="1" hangingPunct="1"/>
            <a:r>
              <a:rPr lang="en-US" sz="2600" dirty="0" smtClean="0"/>
              <a:t>A variety of technical tools can be used to provide accountancy and continuity of knowledge on nuclear materials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500" dirty="0" smtClean="0"/>
              <a:t>Recommended Reading</a:t>
            </a:r>
          </a:p>
        </p:txBody>
      </p:sp>
      <p:sp>
        <p:nvSpPr>
          <p:cNvPr id="38915" name="Rectangle 3"/>
          <p:cNvSpPr>
            <a:spLocks noGrp="1" noChangeArrowheads="1"/>
          </p:cNvSpPr>
          <p:nvPr>
            <p:ph type="body" idx="1"/>
          </p:nvPr>
        </p:nvSpPr>
        <p:spPr>
          <a:xfrm>
            <a:off x="4224338" y="2351088"/>
            <a:ext cx="4418012" cy="2281237"/>
          </a:xfrm>
        </p:spPr>
        <p:txBody>
          <a:bodyPr/>
          <a:lstStyle/>
          <a:p>
            <a:pPr eaLnBrk="1" hangingPunct="1">
              <a:buFontTx/>
              <a:buNone/>
            </a:pPr>
            <a:r>
              <a:rPr lang="en-US" dirty="0" smtClean="0"/>
              <a:t>    </a:t>
            </a:r>
            <a:r>
              <a:rPr lang="en-US" b="1" dirty="0" smtClean="0"/>
              <a:t>James E. Doyle, ed., </a:t>
            </a:r>
            <a:r>
              <a:rPr lang="en-US" b="1" i="1" dirty="0" smtClean="0"/>
              <a:t>Nuclear Safeguards, Security, and Nonproliferation</a:t>
            </a:r>
            <a:r>
              <a:rPr lang="en-US" b="1" dirty="0" smtClean="0"/>
              <a:t> (New York: Butterworth-Heinemann, 2008) </a:t>
            </a:r>
          </a:p>
        </p:txBody>
      </p:sp>
      <p:pic>
        <p:nvPicPr>
          <p:cNvPr id="38916" name="Picture 4" descr="Nuclear-Safeguard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09800"/>
            <a:ext cx="2541588"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Links for more information</a:t>
            </a:r>
          </a:p>
        </p:txBody>
      </p:sp>
      <p:sp>
        <p:nvSpPr>
          <p:cNvPr id="39939" name="Rectangle 3"/>
          <p:cNvSpPr>
            <a:spLocks noGrp="1" noChangeArrowheads="1"/>
          </p:cNvSpPr>
          <p:nvPr>
            <p:ph type="body" idx="1"/>
          </p:nvPr>
        </p:nvSpPr>
        <p:spPr>
          <a:xfrm>
            <a:off x="685800" y="1981200"/>
            <a:ext cx="7770813" cy="4191000"/>
          </a:xfrm>
        </p:spPr>
        <p:txBody>
          <a:bodyPr/>
          <a:lstStyle/>
          <a:p>
            <a:pPr eaLnBrk="1" hangingPunct="1">
              <a:lnSpc>
                <a:spcPct val="90000"/>
              </a:lnSpc>
            </a:pPr>
            <a:r>
              <a:rPr lang="en-US" sz="2700" b="1" dirty="0" smtClean="0"/>
              <a:t>IAEA Education &amp; Training: </a:t>
            </a:r>
            <a:r>
              <a:rPr lang="en-US" sz="2700" b="1" dirty="0" smtClean="0">
                <a:hlinkClick r:id="rId2"/>
              </a:rPr>
              <a:t>http://www.iaea.org/Publications/Training/index.html</a:t>
            </a:r>
            <a:endParaRPr lang="en-US" sz="2700" b="1" dirty="0" smtClean="0"/>
          </a:p>
          <a:p>
            <a:pPr eaLnBrk="1" hangingPunct="1">
              <a:lnSpc>
                <a:spcPct val="90000"/>
              </a:lnSpc>
            </a:pPr>
            <a:r>
              <a:rPr lang="en-US" sz="2700" b="1" dirty="0" smtClean="0"/>
              <a:t>CNS/NTI Nuclear Safeguards Study Guide: </a:t>
            </a:r>
            <a:r>
              <a:rPr lang="en-US" b="1" dirty="0" smtClean="0">
                <a:hlinkClick r:id="rId3"/>
              </a:rPr>
              <a:t>http://www.nti.org/h_learnmore/h5_study_guides.html</a:t>
            </a:r>
            <a:endParaRPr lang="en-US" sz="2700" b="1" dirty="0" smtClean="0"/>
          </a:p>
          <a:p>
            <a:pPr eaLnBrk="1" hangingPunct="1">
              <a:lnSpc>
                <a:spcPct val="90000"/>
              </a:lnSpc>
            </a:pPr>
            <a:r>
              <a:rPr lang="en-US" sz="2700" b="1" dirty="0" smtClean="0"/>
              <a:t>World Nuclear Association: </a:t>
            </a:r>
          </a:p>
          <a:p>
            <a:pPr eaLnBrk="1" hangingPunct="1">
              <a:lnSpc>
                <a:spcPct val="90000"/>
              </a:lnSpc>
              <a:buFontTx/>
              <a:buNone/>
            </a:pPr>
            <a:r>
              <a:rPr lang="en-US" sz="2700" b="1" dirty="0" smtClean="0"/>
              <a:t>	</a:t>
            </a:r>
            <a:r>
              <a:rPr lang="en-US" sz="2700" b="1" dirty="0" smtClean="0">
                <a:hlinkClick r:id="rId4"/>
              </a:rPr>
              <a:t>http://www.world-nuclear.org/education/nfc.htm</a:t>
            </a:r>
            <a:endParaRPr lang="en-US" sz="2700" b="1" dirty="0" smtClean="0"/>
          </a:p>
          <a:p>
            <a:pPr eaLnBrk="1" hangingPunct="1">
              <a:lnSpc>
                <a:spcPct val="90000"/>
              </a:lnSpc>
            </a:pPr>
            <a:r>
              <a:rPr lang="en-US" sz="2700" b="1" dirty="0" smtClean="0"/>
              <a:t>NSSPI Nuclear Safeguards Education Portal: </a:t>
            </a:r>
            <a:r>
              <a:rPr lang="en-US" sz="2600" b="1" dirty="0" smtClean="0">
                <a:hlinkClick r:id="rId5"/>
              </a:rPr>
              <a:t>http://nsspi.tamu.edu/NSEP/</a:t>
            </a:r>
            <a:endParaRPr lang="en-US" sz="2600" b="1" dirty="0" smtClean="0"/>
          </a:p>
          <a:p>
            <a:pPr eaLnBrk="1" hangingPunct="1">
              <a:lnSpc>
                <a:spcPct val="90000"/>
              </a:lnSpc>
              <a:buFontTx/>
              <a:buNone/>
            </a:pPr>
            <a:endParaRPr lang="en-US" sz="2700" b="1" dirty="0" smtClean="0">
              <a:ea typeface="SimSun"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Questions?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485" y="2057400"/>
            <a:ext cx="5965031" cy="396478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500" dirty="0" smtClean="0"/>
              <a:t>Thanks!</a:t>
            </a:r>
          </a:p>
        </p:txBody>
      </p:sp>
      <p:sp>
        <p:nvSpPr>
          <p:cNvPr id="41987" name="Rectangle 3"/>
          <p:cNvSpPr>
            <a:spLocks noGrp="1" noChangeArrowheads="1"/>
          </p:cNvSpPr>
          <p:nvPr>
            <p:ph type="body" idx="1"/>
          </p:nvPr>
        </p:nvSpPr>
        <p:spPr>
          <a:xfrm>
            <a:off x="152400" y="2057400"/>
            <a:ext cx="5026025" cy="4267200"/>
          </a:xfrm>
        </p:spPr>
        <p:txBody>
          <a:bodyPr/>
          <a:lstStyle/>
          <a:p>
            <a:pPr eaLnBrk="1" hangingPunct="1">
              <a:lnSpc>
                <a:spcPct val="90000"/>
              </a:lnSpc>
              <a:buFontTx/>
              <a:buNone/>
            </a:pPr>
            <a:r>
              <a:rPr lang="en-US" sz="2400" b="1" dirty="0" smtClean="0"/>
              <a:t>Fred Wehling, Ph.D.</a:t>
            </a:r>
          </a:p>
          <a:p>
            <a:pPr eaLnBrk="1" hangingPunct="1">
              <a:lnSpc>
                <a:spcPct val="90000"/>
              </a:lnSpc>
              <a:buFontTx/>
              <a:buNone/>
            </a:pPr>
            <a:r>
              <a:rPr lang="en-US" sz="2400" b="1" dirty="0" smtClean="0"/>
              <a:t>James Martin Center for Nonproliferation Studies</a:t>
            </a:r>
          </a:p>
          <a:p>
            <a:pPr eaLnBrk="1" hangingPunct="1">
              <a:lnSpc>
                <a:spcPct val="90000"/>
              </a:lnSpc>
              <a:buFontTx/>
              <a:buNone/>
            </a:pPr>
            <a:r>
              <a:rPr lang="en-US" sz="2400" b="1" dirty="0" smtClean="0"/>
              <a:t>Monterey Institute of International Studies</a:t>
            </a:r>
          </a:p>
          <a:p>
            <a:pPr eaLnBrk="1" hangingPunct="1">
              <a:lnSpc>
                <a:spcPct val="90000"/>
              </a:lnSpc>
              <a:buFontTx/>
              <a:buNone/>
            </a:pPr>
            <a:r>
              <a:rPr lang="en-US" sz="2400" b="1" dirty="0" smtClean="0"/>
              <a:t>460 Pierce Street</a:t>
            </a:r>
          </a:p>
          <a:p>
            <a:pPr eaLnBrk="1" hangingPunct="1">
              <a:lnSpc>
                <a:spcPct val="90000"/>
              </a:lnSpc>
              <a:buFontTx/>
              <a:buNone/>
            </a:pPr>
            <a:r>
              <a:rPr lang="en-US" sz="2400" b="1" dirty="0" smtClean="0"/>
              <a:t>Monterey, CA 93940 USA</a:t>
            </a:r>
          </a:p>
          <a:p>
            <a:pPr eaLnBrk="1" hangingPunct="1">
              <a:lnSpc>
                <a:spcPct val="90000"/>
              </a:lnSpc>
              <a:buFontTx/>
              <a:buNone/>
            </a:pPr>
            <a:r>
              <a:rPr lang="en-US" sz="2400" b="1" dirty="0" smtClean="0"/>
              <a:t>Phone: +1-831-647-3084</a:t>
            </a:r>
          </a:p>
          <a:p>
            <a:pPr eaLnBrk="1" hangingPunct="1">
              <a:lnSpc>
                <a:spcPct val="90000"/>
              </a:lnSpc>
              <a:buFontTx/>
              <a:buNone/>
            </a:pPr>
            <a:r>
              <a:rPr lang="en-US" sz="2400" b="1" dirty="0" smtClean="0"/>
              <a:t>Fax: +1-831-647-3519</a:t>
            </a:r>
          </a:p>
          <a:p>
            <a:pPr eaLnBrk="1" hangingPunct="1">
              <a:lnSpc>
                <a:spcPct val="90000"/>
              </a:lnSpc>
              <a:buFontTx/>
              <a:buNone/>
            </a:pPr>
            <a:r>
              <a:rPr lang="en-US" sz="2400" b="1" dirty="0" smtClean="0">
                <a:solidFill>
                  <a:schemeClr val="tx2"/>
                </a:solidFill>
                <a:hlinkClick r:id="rId2"/>
              </a:rPr>
              <a:t>fwehling@miis.edu</a:t>
            </a:r>
            <a:endParaRPr lang="en-US" sz="2400" b="1" dirty="0" smtClean="0">
              <a:solidFill>
                <a:schemeClr val="tx2"/>
              </a:solidFill>
            </a:endParaRPr>
          </a:p>
          <a:p>
            <a:pPr eaLnBrk="1" hangingPunct="1">
              <a:lnSpc>
                <a:spcPct val="90000"/>
              </a:lnSpc>
              <a:buFontTx/>
              <a:buNone/>
            </a:pPr>
            <a:r>
              <a:rPr lang="en-US" sz="2400" b="1" dirty="0" smtClean="0">
                <a:solidFill>
                  <a:schemeClr val="tx2"/>
                </a:solidFill>
                <a:hlinkClick r:id="rId3"/>
              </a:rPr>
              <a:t>http://cns.miis.edu</a:t>
            </a:r>
            <a:endParaRPr lang="en-US" sz="2400" b="1" dirty="0" smtClean="0">
              <a:solidFill>
                <a:schemeClr val="tx2"/>
              </a:solidFill>
            </a:endParaRPr>
          </a:p>
          <a:p>
            <a:pPr eaLnBrk="1" hangingPunct="1">
              <a:lnSpc>
                <a:spcPct val="90000"/>
              </a:lnSpc>
            </a:pPr>
            <a:endParaRPr lang="en-US" sz="2400" dirty="0" smtClean="0"/>
          </a:p>
          <a:p>
            <a:pPr>
              <a:spcBef>
                <a:spcPct val="0"/>
              </a:spcBef>
              <a:buFontTx/>
              <a:buNone/>
            </a:pPr>
            <a:endParaRPr lang="en-US" sz="2400" dirty="0" smtClean="0"/>
          </a:p>
          <a:p>
            <a:pPr eaLnBrk="1" hangingPunct="1">
              <a:lnSpc>
                <a:spcPct val="90000"/>
              </a:lnSpc>
            </a:pPr>
            <a:endParaRPr lang="en-US" sz="2400" dirty="0" smtClean="0"/>
          </a:p>
        </p:txBody>
      </p:sp>
      <p:pic>
        <p:nvPicPr>
          <p:cNvPr id="41988" name="Picture 4" descr="ia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101850"/>
            <a:ext cx="3198813"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dirty="0" smtClean="0"/>
              <a:t>What are Safeguards?</a:t>
            </a:r>
          </a:p>
        </p:txBody>
      </p:sp>
      <p:sp>
        <p:nvSpPr>
          <p:cNvPr id="7171" name="Text Box 3"/>
          <p:cNvSpPr txBox="1">
            <a:spLocks noChangeArrowheads="1"/>
          </p:cNvSpPr>
          <p:nvPr/>
        </p:nvSpPr>
        <p:spPr bwMode="auto">
          <a:xfrm>
            <a:off x="492125" y="1711325"/>
            <a:ext cx="4046538"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lnSpc>
                <a:spcPct val="100000"/>
              </a:lnSpc>
              <a:spcBef>
                <a:spcPct val="50000"/>
              </a:spcBef>
            </a:pPr>
            <a:r>
              <a:rPr lang="en-GB" sz="3200" dirty="0">
                <a:latin typeface="Book Antiqua" pitchFamily="18" charset="0"/>
              </a:rPr>
              <a:t>“International accounting and verification system designed to ensure that fissile material is only used for peaceful purposes.” </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663" y="2230438"/>
            <a:ext cx="3944937" cy="2619375"/>
          </a:xfrm>
          <a:prstGeom prst="rect">
            <a:avLst/>
          </a:prstGeom>
          <a:noFill/>
          <a:ln w="31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54000" y="192088"/>
            <a:ext cx="8593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lnSpc>
                <a:spcPct val="100000"/>
              </a:lnSpc>
              <a:spcBef>
                <a:spcPct val="0"/>
              </a:spcBef>
            </a:pPr>
            <a:r>
              <a:rPr lang="en-GB" sz="3600" dirty="0">
                <a:solidFill>
                  <a:schemeClr val="tx2"/>
                </a:solidFill>
              </a:rPr>
              <a:t>Objectives of Safeguards</a:t>
            </a:r>
            <a:endParaRPr lang="en-US" sz="3600" dirty="0">
              <a:solidFill>
                <a:schemeClr val="tx2"/>
              </a:solidFill>
            </a:endParaRPr>
          </a:p>
        </p:txBody>
      </p:sp>
      <p:sp>
        <p:nvSpPr>
          <p:cNvPr id="177155" name="Rectangle 3"/>
          <p:cNvSpPr>
            <a:spLocks noChangeArrowheads="1"/>
          </p:cNvSpPr>
          <p:nvPr/>
        </p:nvSpPr>
        <p:spPr bwMode="auto">
          <a:xfrm>
            <a:off x="609600" y="1752600"/>
            <a:ext cx="7913688"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00000"/>
              </a:lnSpc>
              <a:spcBef>
                <a:spcPct val="60000"/>
              </a:spcBef>
            </a:pPr>
            <a:r>
              <a:rPr lang="en-GB" sz="2400" i="1" dirty="0"/>
              <a:t>“… </a:t>
            </a:r>
            <a:r>
              <a:rPr lang="en-GB" sz="2400" b="1" i="1" dirty="0"/>
              <a:t>timely detection</a:t>
            </a:r>
            <a:r>
              <a:rPr lang="en-GB" sz="2400" i="1" dirty="0"/>
              <a:t> </a:t>
            </a:r>
            <a:r>
              <a:rPr lang="en-GB" sz="2400" b="1" i="1" dirty="0"/>
              <a:t>of diversion</a:t>
            </a:r>
            <a:r>
              <a:rPr lang="en-GB" sz="2400" i="1" dirty="0"/>
              <a:t> of </a:t>
            </a:r>
            <a:r>
              <a:rPr lang="en-GB" sz="2400" b="1" i="1" dirty="0"/>
              <a:t>significant quantities</a:t>
            </a:r>
            <a:r>
              <a:rPr lang="en-GB" sz="2400" i="1" dirty="0"/>
              <a:t> of nuclear material from peaceful nuclear activities to the manufacture of nuclear weapons or of other nuclear explosive devices of for purposes unknown, and </a:t>
            </a:r>
            <a:r>
              <a:rPr lang="en-GB" sz="2400" b="1" i="1" dirty="0"/>
              <a:t>deterrence of such diversion by risk of early detection</a:t>
            </a:r>
            <a:r>
              <a:rPr lang="en-GB" sz="2400" i="1" dirty="0"/>
              <a:t>”</a:t>
            </a:r>
          </a:p>
          <a:p>
            <a:pPr marL="742950" lvl="1" indent="-285750" algn="l">
              <a:lnSpc>
                <a:spcPct val="100000"/>
              </a:lnSpc>
            </a:pPr>
            <a:endParaRPr lang="en-US" sz="2300" i="1" dirty="0"/>
          </a:p>
          <a:p>
            <a:pPr marL="742950" lvl="1" indent="-285750" algn="l">
              <a:lnSpc>
                <a:spcPct val="100000"/>
              </a:lnSpc>
            </a:pPr>
            <a:r>
              <a:rPr lang="en-US" sz="2000" i="1" dirty="0"/>
              <a:t>IAEA Information Circular (INFCIRC)153</a:t>
            </a:r>
          </a:p>
          <a:p>
            <a:pPr marL="742950" lvl="1" indent="-285750" algn="l">
              <a:lnSpc>
                <a:spcPct val="100000"/>
              </a:lnSpc>
            </a:pPr>
            <a:r>
              <a:rPr lang="en-US" sz="2000" i="1" dirty="0"/>
              <a:t>paragraph 28</a:t>
            </a:r>
          </a:p>
          <a:p>
            <a:pPr marL="742950" lvl="1" indent="-285750" algn="l">
              <a:lnSpc>
                <a:spcPct val="100000"/>
              </a:lnSpc>
            </a:pPr>
            <a:r>
              <a:rPr lang="en-US" sz="2000" i="1" dirty="0"/>
              <a:t>(Emphasis added)</a:t>
            </a:r>
          </a:p>
          <a:p>
            <a:pPr marL="742950" lvl="1" indent="-285750" algn="l">
              <a:lnSpc>
                <a:spcPct val="100000"/>
              </a:lnSpc>
            </a:pPr>
            <a:endParaRPr lang="en-GB" sz="20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7155">
                                            <p:txEl>
                                              <p:pRg st="2" end="2"/>
                                            </p:txEl>
                                          </p:spTgt>
                                        </p:tgtEl>
                                        <p:attrNameLst>
                                          <p:attrName>style.visibility</p:attrName>
                                        </p:attrNameLst>
                                      </p:cBhvr>
                                      <p:to>
                                        <p:strVal val="visible"/>
                                      </p:to>
                                    </p:set>
                                    <p:anim calcmode="lin" valueType="num">
                                      <p:cBhvr additive="base">
                                        <p:cTn id="13" dur="500" fill="hold"/>
                                        <p:tgtEl>
                                          <p:spTgt spid="1771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7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7155">
                                            <p:txEl>
                                              <p:pRg st="3" end="3"/>
                                            </p:txEl>
                                          </p:spTgt>
                                        </p:tgtEl>
                                        <p:attrNameLst>
                                          <p:attrName>style.visibility</p:attrName>
                                        </p:attrNameLst>
                                      </p:cBhvr>
                                      <p:to>
                                        <p:strVal val="visible"/>
                                      </p:to>
                                    </p:set>
                                    <p:anim calcmode="lin" valueType="num">
                                      <p:cBhvr additive="base">
                                        <p:cTn id="19" dur="500" fill="hold"/>
                                        <p:tgtEl>
                                          <p:spTgt spid="1771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7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7155">
                                            <p:txEl>
                                              <p:pRg st="4" end="4"/>
                                            </p:txEl>
                                          </p:spTgt>
                                        </p:tgtEl>
                                        <p:attrNameLst>
                                          <p:attrName>style.visibility</p:attrName>
                                        </p:attrNameLst>
                                      </p:cBhvr>
                                      <p:to>
                                        <p:strVal val="visible"/>
                                      </p:to>
                                    </p:set>
                                    <p:anim calcmode="lin" valueType="num">
                                      <p:cBhvr additive="base">
                                        <p:cTn id="25" dur="500" fill="hold"/>
                                        <p:tgtEl>
                                          <p:spTgt spid="1771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71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p:cNvSpPr>
            <a:spLocks noGrp="1" noChangeArrowheads="1"/>
          </p:cNvSpPr>
          <p:nvPr>
            <p:ph type="title" idx="4294967295"/>
          </p:nvPr>
        </p:nvSpPr>
        <p:spPr>
          <a:xfrm>
            <a:off x="4254500" y="2590800"/>
            <a:ext cx="127000" cy="600075"/>
          </a:xfrm>
          <a:noFill/>
        </p:spPr>
        <p:txBody>
          <a:bodyPr lIns="63500" tIns="25400" rIns="63500" bIns="25400" anchor="t">
            <a:spAutoFit/>
          </a:bodyPr>
          <a:lstStyle/>
          <a:p>
            <a:pPr eaLnBrk="1" hangingPunct="1"/>
            <a:r>
              <a:rPr lang="en-US" dirty="0" smtClean="0"/>
              <a:t> </a:t>
            </a:r>
          </a:p>
        </p:txBody>
      </p:sp>
      <p:sp>
        <p:nvSpPr>
          <p:cNvPr id="9219" name="Rectangle 1027"/>
          <p:cNvSpPr>
            <a:spLocks noChangeArrowheads="1"/>
          </p:cNvSpPr>
          <p:nvPr/>
        </p:nvSpPr>
        <p:spPr bwMode="auto">
          <a:xfrm>
            <a:off x="228600" y="457200"/>
            <a:ext cx="65246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lnSpc>
                <a:spcPct val="90000"/>
              </a:lnSpc>
              <a:spcBef>
                <a:spcPct val="0"/>
              </a:spcBef>
            </a:pPr>
            <a:r>
              <a:rPr lang="en-US" sz="3200" b="1" dirty="0">
                <a:solidFill>
                  <a:schemeClr val="tx2"/>
                </a:solidFill>
              </a:rPr>
              <a:t>Timeliness Goals and Significant Quantities</a:t>
            </a:r>
          </a:p>
        </p:txBody>
      </p:sp>
      <p:sp>
        <p:nvSpPr>
          <p:cNvPr id="9220" name="Rectangle 1028"/>
          <p:cNvSpPr>
            <a:spLocks noChangeArrowheads="1"/>
          </p:cNvSpPr>
          <p:nvPr/>
        </p:nvSpPr>
        <p:spPr bwMode="auto">
          <a:xfrm>
            <a:off x="457200" y="2133600"/>
            <a:ext cx="81756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defTabSz="520700" eaLnBrk="0" hangingPunct="0">
              <a:lnSpc>
                <a:spcPct val="100000"/>
              </a:lnSpc>
              <a:spcBef>
                <a:spcPct val="0"/>
              </a:spcBef>
              <a:spcAft>
                <a:spcPct val="10000"/>
              </a:spcAft>
            </a:pPr>
            <a:r>
              <a:rPr lang="en-US" sz="2400" b="1" dirty="0">
                <a:solidFill>
                  <a:schemeClr val="accent2"/>
                </a:solidFill>
              </a:rPr>
              <a:t>Timely Detection</a:t>
            </a:r>
          </a:p>
          <a:p>
            <a:pPr algn="l" defTabSz="520700" eaLnBrk="0" hangingPunct="0">
              <a:lnSpc>
                <a:spcPct val="100000"/>
              </a:lnSpc>
              <a:spcBef>
                <a:spcPct val="0"/>
              </a:spcBef>
              <a:spcAft>
                <a:spcPct val="10000"/>
              </a:spcAft>
            </a:pPr>
            <a:r>
              <a:rPr lang="en-US" sz="2400" dirty="0"/>
              <a:t>Detection of diversion of significant quantities within:</a:t>
            </a:r>
          </a:p>
          <a:p>
            <a:pPr algn="l" defTabSz="520700" eaLnBrk="0" hangingPunct="0">
              <a:lnSpc>
                <a:spcPct val="100000"/>
              </a:lnSpc>
              <a:spcBef>
                <a:spcPct val="0"/>
              </a:spcBef>
              <a:spcAft>
                <a:spcPct val="10000"/>
              </a:spcAft>
            </a:pPr>
            <a:r>
              <a:rPr lang="en-US" sz="2000" dirty="0"/>
              <a:t>	    - </a:t>
            </a:r>
            <a:r>
              <a:rPr lang="en-US" sz="2000" dirty="0">
                <a:solidFill>
                  <a:srgbClr val="CC3300"/>
                </a:solidFill>
              </a:rPr>
              <a:t>1 month</a:t>
            </a:r>
            <a:r>
              <a:rPr lang="en-US" sz="2000" dirty="0"/>
              <a:t> for fresh fuel containing HEU, Pu, or MOX;</a:t>
            </a:r>
          </a:p>
          <a:p>
            <a:pPr algn="l" defTabSz="520700" eaLnBrk="0" hangingPunct="0">
              <a:lnSpc>
                <a:spcPct val="100000"/>
              </a:lnSpc>
              <a:spcBef>
                <a:spcPct val="0"/>
              </a:spcBef>
              <a:spcAft>
                <a:spcPct val="10000"/>
              </a:spcAft>
            </a:pPr>
            <a:r>
              <a:rPr lang="en-US" sz="2000" dirty="0"/>
              <a:t>	    - </a:t>
            </a:r>
            <a:r>
              <a:rPr lang="en-US" sz="2000" dirty="0">
                <a:solidFill>
                  <a:srgbClr val="CC3300"/>
                </a:solidFill>
              </a:rPr>
              <a:t>3 months</a:t>
            </a:r>
            <a:r>
              <a:rPr lang="en-US" sz="2000" dirty="0"/>
              <a:t> for irradiated fuel containing HEU or Pu; and</a:t>
            </a:r>
          </a:p>
          <a:p>
            <a:pPr algn="l" defTabSz="520700" eaLnBrk="0" hangingPunct="0">
              <a:lnSpc>
                <a:spcPct val="100000"/>
              </a:lnSpc>
              <a:spcBef>
                <a:spcPct val="0"/>
              </a:spcBef>
              <a:spcAft>
                <a:spcPct val="10000"/>
              </a:spcAft>
            </a:pPr>
            <a:r>
              <a:rPr lang="en-US" sz="2000" dirty="0"/>
              <a:t>	    - </a:t>
            </a:r>
            <a:r>
              <a:rPr lang="en-US" sz="2000" dirty="0">
                <a:solidFill>
                  <a:srgbClr val="CC3300"/>
                </a:solidFill>
              </a:rPr>
              <a:t>12 months</a:t>
            </a:r>
            <a:r>
              <a:rPr lang="en-US" sz="2000" dirty="0"/>
              <a:t> for fresh fuel containing natural uranium, </a:t>
            </a:r>
            <a:br>
              <a:rPr lang="en-US" sz="2000" dirty="0"/>
            </a:br>
            <a:r>
              <a:rPr lang="en-US" sz="2000" dirty="0"/>
              <a:t>	                    low-enriched uranium (LEU), or thorium.</a:t>
            </a:r>
          </a:p>
        </p:txBody>
      </p:sp>
      <p:sp>
        <p:nvSpPr>
          <p:cNvPr id="9221" name="Rectangle 5"/>
          <p:cNvSpPr>
            <a:spLocks noChangeArrowheads="1"/>
          </p:cNvSpPr>
          <p:nvPr/>
        </p:nvSpPr>
        <p:spPr bwMode="auto">
          <a:xfrm>
            <a:off x="457200" y="4724400"/>
            <a:ext cx="82296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l"/>
            <a:r>
              <a:rPr lang="en-US" sz="2400" b="1" dirty="0">
                <a:solidFill>
                  <a:schemeClr val="accent2"/>
                </a:solidFill>
              </a:rPr>
              <a:t>Significant quantity (SQ)</a:t>
            </a:r>
          </a:p>
          <a:p>
            <a:pPr lvl="1" algn="l"/>
            <a:r>
              <a:rPr lang="en-US" sz="2000" dirty="0"/>
              <a:t>“The approximate quantity of nuclear material … taking into account any conversion process … the possibility of  manufacturing a nuclear explosive cannot be excluded.”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026"/>
          <p:cNvSpPr>
            <a:spLocks noGrp="1" noChangeArrowheads="1"/>
          </p:cNvSpPr>
          <p:nvPr>
            <p:ph type="title" idx="4294967295"/>
          </p:nvPr>
        </p:nvSpPr>
        <p:spPr>
          <a:xfrm>
            <a:off x="0" y="1003300"/>
            <a:ext cx="7696200" cy="749300"/>
          </a:xfrm>
          <a:noFill/>
        </p:spPr>
        <p:txBody>
          <a:bodyPr lIns="90488" tIns="44450" rIns="90488" bIns="44450"/>
          <a:lstStyle/>
          <a:p>
            <a:pPr eaLnBrk="1" hangingPunct="1"/>
            <a:r>
              <a:rPr lang="en-US" dirty="0" smtClean="0"/>
              <a:t>Significant Quantities</a:t>
            </a:r>
          </a:p>
        </p:txBody>
      </p:sp>
      <p:sp>
        <p:nvSpPr>
          <p:cNvPr id="10243" name="Rectangle 1027"/>
          <p:cNvSpPr>
            <a:spLocks noGrp="1" noChangeArrowheads="1"/>
          </p:cNvSpPr>
          <p:nvPr>
            <p:ph type="body" idx="4294967295"/>
          </p:nvPr>
        </p:nvSpPr>
        <p:spPr>
          <a:xfrm>
            <a:off x="838200" y="1947863"/>
            <a:ext cx="7435850" cy="4224337"/>
          </a:xfrm>
          <a:ln w="12700">
            <a:solidFill>
              <a:schemeClr val="tx1"/>
            </a:solidFill>
            <a:miter lim="800000"/>
            <a:headEnd/>
            <a:tailEnd/>
          </a:ln>
        </p:spPr>
        <p:txBody>
          <a:bodyPr lIns="90488" tIns="44450" rIns="90488" bIns="44450"/>
          <a:lstStyle/>
          <a:p>
            <a:pPr eaLnBrk="1" hangingPunct="1">
              <a:lnSpc>
                <a:spcPct val="90000"/>
              </a:lnSpc>
              <a:buFontTx/>
              <a:buNone/>
              <a:tabLst>
                <a:tab pos="3657600" algn="l"/>
                <a:tab pos="6172200" algn="l"/>
              </a:tabLst>
            </a:pPr>
            <a:r>
              <a:rPr lang="en-US" sz="2600" b="1" dirty="0" smtClean="0">
                <a:solidFill>
                  <a:schemeClr val="accent2"/>
                </a:solidFill>
              </a:rPr>
              <a:t>Material	      SQ </a:t>
            </a:r>
          </a:p>
          <a:p>
            <a:pPr eaLnBrk="1" hangingPunct="1">
              <a:lnSpc>
                <a:spcPct val="90000"/>
              </a:lnSpc>
              <a:buFontTx/>
              <a:buNone/>
              <a:tabLst>
                <a:tab pos="3657600" algn="l"/>
                <a:tab pos="6172200" algn="l"/>
              </a:tabLst>
            </a:pPr>
            <a:r>
              <a:rPr lang="en-US" sz="2100" dirty="0" smtClean="0">
                <a:solidFill>
                  <a:srgbClr val="CC3300"/>
                </a:solidFill>
              </a:rPr>
              <a:t>Direct-use nuclear material</a:t>
            </a:r>
          </a:p>
          <a:p>
            <a:pPr eaLnBrk="1" hangingPunct="1">
              <a:lnSpc>
                <a:spcPct val="90000"/>
              </a:lnSpc>
              <a:buFontTx/>
              <a:buNone/>
              <a:tabLst>
                <a:tab pos="3657600" algn="l"/>
                <a:tab pos="6172200" algn="l"/>
              </a:tabLst>
            </a:pPr>
            <a:r>
              <a:rPr lang="en-US" sz="2100" dirty="0" smtClean="0"/>
              <a:t>Pu</a:t>
            </a:r>
            <a:r>
              <a:rPr lang="en-US" sz="2100" baseline="30000" dirty="0" smtClean="0"/>
              <a:t>a</a:t>
            </a:r>
            <a:r>
              <a:rPr lang="en-US" sz="2100" dirty="0" smtClean="0"/>
              <a:t> 	        8 kg	</a:t>
            </a:r>
          </a:p>
          <a:p>
            <a:pPr eaLnBrk="1" hangingPunct="1">
              <a:lnSpc>
                <a:spcPct val="90000"/>
              </a:lnSpc>
              <a:buFontTx/>
              <a:buNone/>
              <a:tabLst>
                <a:tab pos="3657600" algn="l"/>
                <a:tab pos="6172200" algn="l"/>
              </a:tabLst>
            </a:pPr>
            <a:r>
              <a:rPr lang="en-US" sz="2100" dirty="0" smtClean="0"/>
              <a:t>U-233 	        8 kg	</a:t>
            </a:r>
          </a:p>
          <a:p>
            <a:pPr eaLnBrk="1" hangingPunct="1">
              <a:lnSpc>
                <a:spcPct val="90000"/>
              </a:lnSpc>
              <a:buFontTx/>
              <a:buNone/>
              <a:tabLst>
                <a:tab pos="3657600" algn="l"/>
                <a:tab pos="6172200" algn="l"/>
              </a:tabLst>
            </a:pPr>
            <a:r>
              <a:rPr lang="en-US" sz="2100" dirty="0" smtClean="0"/>
              <a:t>HEU (U-235 &gt; 20%)	      25 kg</a:t>
            </a:r>
          </a:p>
          <a:p>
            <a:pPr eaLnBrk="1" hangingPunct="1">
              <a:lnSpc>
                <a:spcPct val="90000"/>
              </a:lnSpc>
              <a:buFontTx/>
              <a:buNone/>
              <a:tabLst>
                <a:tab pos="3657600" algn="l"/>
                <a:tab pos="6172200" algn="l"/>
              </a:tabLst>
            </a:pPr>
            <a:endParaRPr lang="en-US" sz="2100" dirty="0" smtClean="0">
              <a:solidFill>
                <a:srgbClr val="CC3300"/>
              </a:solidFill>
            </a:endParaRPr>
          </a:p>
          <a:p>
            <a:pPr eaLnBrk="1" hangingPunct="1">
              <a:lnSpc>
                <a:spcPct val="90000"/>
              </a:lnSpc>
              <a:buFontTx/>
              <a:buNone/>
              <a:tabLst>
                <a:tab pos="3657600" algn="l"/>
                <a:tab pos="6172200" algn="l"/>
              </a:tabLst>
            </a:pPr>
            <a:r>
              <a:rPr lang="en-US" sz="2100" dirty="0" smtClean="0">
                <a:solidFill>
                  <a:srgbClr val="CC3300"/>
                </a:solidFill>
              </a:rPr>
              <a:t>Indirect-use nuclear material</a:t>
            </a:r>
          </a:p>
          <a:p>
            <a:pPr eaLnBrk="1" hangingPunct="1">
              <a:lnSpc>
                <a:spcPct val="90000"/>
              </a:lnSpc>
              <a:buFontTx/>
              <a:buNone/>
              <a:tabLst>
                <a:tab pos="3657600" algn="l"/>
                <a:tab pos="6172200" algn="l"/>
              </a:tabLst>
            </a:pPr>
            <a:r>
              <a:rPr lang="en-US" sz="2100" dirty="0" smtClean="0"/>
              <a:t>U (U-235 &lt; 20%)</a:t>
            </a:r>
            <a:r>
              <a:rPr lang="en-US" sz="2100" baseline="30000" dirty="0" smtClean="0"/>
              <a:t>b</a:t>
            </a:r>
            <a:r>
              <a:rPr lang="en-US" sz="2100" dirty="0" smtClean="0"/>
              <a:t>	       75 kg	</a:t>
            </a:r>
          </a:p>
          <a:p>
            <a:pPr eaLnBrk="1" hangingPunct="1">
              <a:lnSpc>
                <a:spcPct val="90000"/>
              </a:lnSpc>
              <a:buFontTx/>
              <a:buNone/>
              <a:tabLst>
                <a:tab pos="3657600" algn="l"/>
                <a:tab pos="6172200" algn="l"/>
              </a:tabLst>
            </a:pPr>
            <a:r>
              <a:rPr lang="en-US" sz="2100" dirty="0" smtClean="0"/>
              <a:t>Th                                                    20 tonnes 	</a:t>
            </a:r>
          </a:p>
          <a:p>
            <a:pPr eaLnBrk="1" hangingPunct="1">
              <a:lnSpc>
                <a:spcPct val="90000"/>
              </a:lnSpc>
              <a:buFontTx/>
              <a:buNone/>
              <a:tabLst>
                <a:tab pos="3657600" algn="l"/>
                <a:tab pos="6172200" algn="l"/>
              </a:tabLst>
            </a:pPr>
            <a:endParaRPr lang="en-US" sz="2100" dirty="0" smtClean="0"/>
          </a:p>
          <a:p>
            <a:pPr eaLnBrk="1" hangingPunct="1">
              <a:lnSpc>
                <a:spcPct val="90000"/>
              </a:lnSpc>
              <a:buFontTx/>
              <a:buNone/>
              <a:tabLst>
                <a:tab pos="3657600" algn="l"/>
                <a:tab pos="6172200" algn="l"/>
              </a:tabLst>
            </a:pPr>
            <a:r>
              <a:rPr lang="en-US" sz="1700" baseline="30000" dirty="0" smtClean="0"/>
              <a:t>a</a:t>
            </a:r>
            <a:r>
              <a:rPr lang="en-US" sz="1700" dirty="0" smtClean="0"/>
              <a:t> For Pu containing less than 80% Pu-238</a:t>
            </a:r>
          </a:p>
          <a:p>
            <a:pPr eaLnBrk="1" hangingPunct="1">
              <a:lnSpc>
                <a:spcPct val="90000"/>
              </a:lnSpc>
              <a:buFontTx/>
              <a:buNone/>
              <a:tabLst>
                <a:tab pos="3657600" algn="l"/>
                <a:tab pos="6172200" algn="l"/>
              </a:tabLst>
            </a:pPr>
            <a:r>
              <a:rPr lang="en-US" sz="1700" baseline="30000" dirty="0" smtClean="0"/>
              <a:t>b</a:t>
            </a:r>
            <a:r>
              <a:rPr lang="en-US" sz="1700" dirty="0" smtClean="0"/>
              <a:t> Including natural and depleted uranium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fade">
                                      <p:cBhvr>
                                        <p:cTn id="17" dur="20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fade">
                                      <p:cBhvr>
                                        <p:cTn id="22" dur="20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fade">
                                      <p:cBhvr>
                                        <p:cTn id="27" dur="2000"/>
                                        <p:tgtEl>
                                          <p:spTgt spid="10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fade">
                                      <p:cBhvr>
                                        <p:cTn id="32" dur="2000"/>
                                        <p:tgtEl>
                                          <p:spTgt spid="102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fade">
                                      <p:cBhvr>
                                        <p:cTn id="37" dur="2000"/>
                                        <p:tgtEl>
                                          <p:spTgt spid="102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3">
                                            <p:txEl>
                                              <p:pRg st="7" end="7"/>
                                            </p:txEl>
                                          </p:spTgt>
                                        </p:tgtEl>
                                        <p:attrNameLst>
                                          <p:attrName>style.visibility</p:attrName>
                                        </p:attrNameLst>
                                      </p:cBhvr>
                                      <p:to>
                                        <p:strVal val="visible"/>
                                      </p:to>
                                    </p:set>
                                    <p:animEffect transition="in" filter="fade">
                                      <p:cBhvr>
                                        <p:cTn id="42" dur="2000"/>
                                        <p:tgtEl>
                                          <p:spTgt spid="102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3">
                                            <p:txEl>
                                              <p:pRg st="8" end="8"/>
                                            </p:txEl>
                                          </p:spTgt>
                                        </p:tgtEl>
                                        <p:attrNameLst>
                                          <p:attrName>style.visibility</p:attrName>
                                        </p:attrNameLst>
                                      </p:cBhvr>
                                      <p:to>
                                        <p:strVal val="visible"/>
                                      </p:to>
                                    </p:set>
                                    <p:animEffect transition="in" filter="fade">
                                      <p:cBhvr>
                                        <p:cTn id="47" dur="2000"/>
                                        <p:tgtEl>
                                          <p:spTgt spid="102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243">
                                            <p:txEl>
                                              <p:pRg st="10" end="10"/>
                                            </p:txEl>
                                          </p:spTgt>
                                        </p:tgtEl>
                                        <p:attrNameLst>
                                          <p:attrName>style.visibility</p:attrName>
                                        </p:attrNameLst>
                                      </p:cBhvr>
                                      <p:to>
                                        <p:strVal val="visible"/>
                                      </p:to>
                                    </p:set>
                                    <p:animEffect transition="in" filter="fade">
                                      <p:cBhvr>
                                        <p:cTn id="52" dur="2000"/>
                                        <p:tgtEl>
                                          <p:spTgt spid="1024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243">
                                            <p:txEl>
                                              <p:pRg st="11" end="11"/>
                                            </p:txEl>
                                          </p:spTgt>
                                        </p:tgtEl>
                                        <p:attrNameLst>
                                          <p:attrName>style.visibility</p:attrName>
                                        </p:attrNameLst>
                                      </p:cBhvr>
                                      <p:to>
                                        <p:strVal val="visible"/>
                                      </p:to>
                                    </p:set>
                                    <p:animEffect transition="in" filter="fade">
                                      <p:cBhvr>
                                        <p:cTn id="57" dur="2000"/>
                                        <p:tgtEl>
                                          <p:spTgt spid="102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Critical masses for various fissile materials</a:t>
            </a:r>
            <a:endParaRPr lang="en-US" sz="3200" i="1" dirty="0" smtClean="0"/>
          </a:p>
        </p:txBody>
      </p:sp>
      <p:sp>
        <p:nvSpPr>
          <p:cNvPr id="11267" name="Rectangle 3"/>
          <p:cNvSpPr>
            <a:spLocks noGrp="1" noChangeArrowheads="1"/>
          </p:cNvSpPr>
          <p:nvPr>
            <p:ph type="body" idx="1"/>
          </p:nvPr>
        </p:nvSpPr>
        <p:spPr/>
        <p:txBody>
          <a:bodyPr/>
          <a:lstStyle/>
          <a:p>
            <a:pPr eaLnBrk="1" hangingPunct="1"/>
            <a:r>
              <a:rPr lang="en-US" sz="2400" dirty="0" smtClean="0"/>
              <a:t>U-233 – 16 kg</a:t>
            </a:r>
          </a:p>
          <a:p>
            <a:pPr eaLnBrk="1" hangingPunct="1"/>
            <a:r>
              <a:rPr lang="en-US" sz="2400" dirty="0" smtClean="0"/>
              <a:t>U-235 – 51 kg</a:t>
            </a:r>
          </a:p>
          <a:p>
            <a:pPr eaLnBrk="1" hangingPunct="1"/>
            <a:r>
              <a:rPr lang="en-US" sz="2400" dirty="0" smtClean="0"/>
              <a:t>Pu-239 – 10 kg</a:t>
            </a:r>
          </a:p>
          <a:p>
            <a:pPr eaLnBrk="1" hangingPunct="1"/>
            <a:r>
              <a:rPr lang="en-US" sz="2400" dirty="0" smtClean="0"/>
              <a:t>Np-237 – 73 kg</a:t>
            </a:r>
          </a:p>
          <a:p>
            <a:pPr eaLnBrk="1" hangingPunct="1"/>
            <a:r>
              <a:rPr lang="en-US" sz="2400" dirty="0" smtClean="0"/>
              <a:t>Am-241 – 60 kg</a:t>
            </a:r>
          </a:p>
          <a:p>
            <a:pPr eaLnBrk="1" hangingPunct="1"/>
            <a:endParaRPr lang="en-US" sz="2400" dirty="0" smtClean="0"/>
          </a:p>
          <a:p>
            <a:pPr lvl="1" eaLnBrk="1" hangingPunct="1">
              <a:buFontTx/>
              <a:buNone/>
            </a:pPr>
            <a:r>
              <a:rPr lang="en-US" sz="2000" dirty="0" smtClean="0"/>
              <a:t>	</a:t>
            </a:r>
          </a:p>
        </p:txBody>
      </p:sp>
      <p:sp>
        <p:nvSpPr>
          <p:cNvPr id="11268" name="Rectangle 4"/>
          <p:cNvSpPr>
            <a:spLocks noChangeArrowheads="1"/>
          </p:cNvSpPr>
          <p:nvPr/>
        </p:nvSpPr>
        <p:spPr bwMode="auto">
          <a:xfrm>
            <a:off x="3962400" y="2208213"/>
            <a:ext cx="3810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l" eaLnBrk="0" hangingPunct="0">
              <a:lnSpc>
                <a:spcPct val="100000"/>
              </a:lnSpc>
              <a:spcBef>
                <a:spcPct val="0"/>
              </a:spcBef>
            </a:pPr>
            <a:r>
              <a:rPr lang="en-US" sz="1600" dirty="0"/>
              <a:t>A </a:t>
            </a:r>
            <a:r>
              <a:rPr lang="en-US" sz="1600" b="1" dirty="0"/>
              <a:t>critical mass is the smallest amount of </a:t>
            </a:r>
            <a:r>
              <a:rPr lang="en-US" sz="1600" dirty="0"/>
              <a:t>fissile material needed for a sustained nuclear chain reaction</a:t>
            </a:r>
            <a:r>
              <a:rPr lang="en-US" sz="1600" b="1" dirty="0"/>
              <a:t> </a:t>
            </a:r>
          </a:p>
          <a:p>
            <a:pPr algn="l" eaLnBrk="0" hangingPunct="0">
              <a:lnSpc>
                <a:spcPct val="100000"/>
              </a:lnSpc>
              <a:spcBef>
                <a:spcPct val="0"/>
              </a:spcBef>
            </a:pPr>
            <a:endParaRPr lang="en-US" sz="1600" b="1" dirty="0"/>
          </a:p>
          <a:p>
            <a:pPr algn="l" eaLnBrk="0" hangingPunct="0">
              <a:lnSpc>
                <a:spcPct val="100000"/>
              </a:lnSpc>
              <a:spcBef>
                <a:spcPct val="0"/>
              </a:spcBef>
            </a:pPr>
            <a:r>
              <a:rPr lang="en-US" sz="1600" dirty="0"/>
              <a:t>Values given are bare sphere critical mass with no reflector. Source = </a:t>
            </a:r>
            <a:r>
              <a:rPr lang="en-US" sz="1600" i="1" dirty="0"/>
              <a:t>Global Fissile Material Report 2006</a:t>
            </a:r>
            <a:endParaRPr lang="en-US" sz="1600" dirty="0"/>
          </a:p>
        </p:txBody>
      </p:sp>
      <p:pic>
        <p:nvPicPr>
          <p:cNvPr id="11269" name="Picture 5" descr="coke_c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910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457200" y="4495800"/>
            <a:ext cx="51054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algn="ctr"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algn="ctr"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algn="ctr" eaLnBrk="0" fontAlgn="base" hangingPunct="0">
              <a:lnSpc>
                <a:spcPct val="80000"/>
              </a:lnSpc>
              <a:spcBef>
                <a:spcPct val="20000"/>
              </a:spcBef>
              <a:spcAft>
                <a:spcPct val="0"/>
              </a:spcAft>
              <a:defRPr>
                <a:solidFill>
                  <a:schemeClr val="tx1"/>
                </a:solidFill>
                <a:latin typeface="Arial" charset="0"/>
                <a:cs typeface="Arial" charset="0"/>
              </a:defRPr>
            </a:lvl9pPr>
          </a:lstStyle>
          <a:p>
            <a:pPr lvl="1" algn="l" eaLnBrk="1" hangingPunct="1"/>
            <a:r>
              <a:rPr lang="en-US" sz="2000" dirty="0"/>
              <a:t>According to unclassified U.S. sources, with a sophisticated design nuclear weapons can be made from as little as</a:t>
            </a:r>
          </a:p>
          <a:p>
            <a:pPr lvl="1" algn="l" eaLnBrk="1" hangingPunct="1"/>
            <a:r>
              <a:rPr lang="en-US" sz="2000" b="1" dirty="0"/>
              <a:t>4 kg of plutonium </a:t>
            </a:r>
            <a:r>
              <a:rPr lang="en-US" sz="2000" dirty="0"/>
              <a:t>or</a:t>
            </a:r>
            <a:r>
              <a:rPr lang="en-US" sz="2000" b="1" dirty="0"/>
              <a:t> </a:t>
            </a:r>
          </a:p>
          <a:p>
            <a:pPr lvl="1" algn="l" eaLnBrk="1" hangingPunct="1"/>
            <a:r>
              <a:rPr lang="en-US" sz="2000" b="1" dirty="0"/>
              <a:t>12 kg of HEU</a:t>
            </a:r>
            <a:r>
              <a:rPr lang="en-US" sz="2000" dirty="0"/>
              <a:t> </a:t>
            </a:r>
          </a:p>
          <a:p>
            <a:pPr algn="l" eaLnBrk="1" hangingPunct="1">
              <a:spcBef>
                <a:spcPct val="50000"/>
              </a:spcBef>
            </a:pPr>
            <a:r>
              <a:rPr lang="en-US" sz="2000" dirty="0"/>
              <a:t>4 kg of Pu will fit in a Coke can </a:t>
            </a:r>
            <a:r>
              <a:rPr lang="en-US" b="1"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Safeguards Agreements</a:t>
            </a:r>
          </a:p>
        </p:txBody>
      </p:sp>
      <p:sp>
        <p:nvSpPr>
          <p:cNvPr id="12291" name="Rectangle 3"/>
          <p:cNvSpPr>
            <a:spLocks noGrp="1" noChangeArrowheads="1"/>
          </p:cNvSpPr>
          <p:nvPr>
            <p:ph type="body" idx="1"/>
          </p:nvPr>
        </p:nvSpPr>
        <p:spPr/>
        <p:txBody>
          <a:bodyPr/>
          <a:lstStyle/>
          <a:p>
            <a:pPr eaLnBrk="1" hangingPunct="1"/>
            <a:r>
              <a:rPr lang="en-US" dirty="0" smtClean="0"/>
              <a:t>Safeguards are applied according to the terms of safeguards agreements</a:t>
            </a:r>
          </a:p>
          <a:p>
            <a:pPr eaLnBrk="1" hangingPunct="1"/>
            <a:r>
              <a:rPr lang="en-US" dirty="0" smtClean="0"/>
              <a:t>These agreements and much of the information related to them are confidential</a:t>
            </a:r>
          </a:p>
          <a:p>
            <a:pPr eaLnBrk="1" hangingPunct="1"/>
            <a:r>
              <a:rPr lang="en-US" dirty="0" smtClean="0"/>
              <a:t>Three types of safeguards agreement</a:t>
            </a:r>
          </a:p>
          <a:p>
            <a:pPr lvl="1" eaLnBrk="1" hangingPunct="1"/>
            <a:r>
              <a:rPr lang="en-US" dirty="0" smtClean="0"/>
              <a:t>Comprehensive</a:t>
            </a:r>
          </a:p>
          <a:p>
            <a:pPr lvl="1" eaLnBrk="1" hangingPunct="1"/>
            <a:r>
              <a:rPr lang="en-US" dirty="0" smtClean="0"/>
              <a:t>Item-Specific</a:t>
            </a:r>
          </a:p>
          <a:p>
            <a:pPr lvl="1" eaLnBrk="1" hangingPunct="1"/>
            <a:r>
              <a:rPr lang="en-US" dirty="0" smtClean="0"/>
              <a:t>Voluntary Offer  </a:t>
            </a:r>
          </a:p>
        </p:txBody>
      </p:sp>
    </p:spTree>
  </p:cSld>
  <p:clrMapOvr>
    <a:masterClrMapping/>
  </p:clrMapOvr>
</p:sld>
</file>

<file path=ppt/theme/theme1.xml><?xml version="1.0" encoding="utf-8"?>
<a:theme xmlns:a="http://schemas.openxmlformats.org/drawingml/2006/main" name="PPP_SGLOB_PRT_Flag_Covered_Earth">
  <a:themeElements>
    <a:clrScheme name="">
      <a:dk1>
        <a:srgbClr val="000000"/>
      </a:dk1>
      <a:lt1>
        <a:srgbClr val="DDDDDD"/>
      </a:lt1>
      <a:dk2>
        <a:srgbClr val="FFFFFF"/>
      </a:dk2>
      <a:lt2>
        <a:srgbClr val="DDDDDD"/>
      </a:lt2>
      <a:accent1>
        <a:srgbClr val="BBE0E3"/>
      </a:accent1>
      <a:accent2>
        <a:srgbClr val="3366CC"/>
      </a:accent2>
      <a:accent3>
        <a:srgbClr val="EBEBEB"/>
      </a:accent3>
      <a:accent4>
        <a:srgbClr val="000000"/>
      </a:accent4>
      <a:accent5>
        <a:srgbClr val="DAEDEF"/>
      </a:accent5>
      <a:accent6>
        <a:srgbClr val="2D5CB9"/>
      </a:accent6>
      <a:hlink>
        <a:srgbClr val="009999"/>
      </a:hlink>
      <a:folHlink>
        <a:srgbClr val="99CC00"/>
      </a:folHlink>
    </a:clrScheme>
    <a:fontScheme name="PPP_SGLOB_PRT_Flag_Covered_Eart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P_SGLOB_PRT_Flag_Covered_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GLOB_PRT_Flag_Covered_Eart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GLOB_PRT_Flag_Covered_Eart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GLOB_PRT_Flag_Covered_Eart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GLOB_PRT_Flag_Covered_Eart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GLOB_PRT_Flag_Covered_Eart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GLOB_PRT_Flag_Covered_Eart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GLOB_PRT_Flag_Covered_Eart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GLOB_PRT_Flag_Covered_Eart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GLOB_PRT_Flag_Covered_Eart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GLOB_PRT_Flag_Covered_Eart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GLOB_PRT_Flag_Covered_Eart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GLOB_PRT_Flag_Covered_Earth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GLOB_PRT_Flag_Covered_Earth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GLOB_PRT_Flag_Covered_Earth 15">
        <a:dk1>
          <a:srgbClr val="808080"/>
        </a:dk1>
        <a:lt1>
          <a:srgbClr val="FFFFFF"/>
        </a:lt1>
        <a:dk2>
          <a:srgbClr val="DDDDDD"/>
        </a:dk2>
        <a:lt2>
          <a:srgbClr val="3366CC"/>
        </a:lt2>
        <a:accent1>
          <a:srgbClr val="BBE0E3"/>
        </a:accent1>
        <a:accent2>
          <a:srgbClr val="3366CC"/>
        </a:accent2>
        <a:accent3>
          <a:srgbClr val="EBEBEB"/>
        </a:accent3>
        <a:accent4>
          <a:srgbClr val="DADADA"/>
        </a:accent4>
        <a:accent5>
          <a:srgbClr val="DAEDEF"/>
        </a:accent5>
        <a:accent6>
          <a:srgbClr val="2D5CB9"/>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PP_SGLOB_PRT_Flag_Covered_Earth 16">
        <a:dk1>
          <a:srgbClr val="808080"/>
        </a:dk1>
        <a:lt1>
          <a:srgbClr val="FFFFFF"/>
        </a:lt1>
        <a:dk2>
          <a:srgbClr val="DDDDDD"/>
        </a:dk2>
        <a:lt2>
          <a:srgbClr val="000000"/>
        </a:lt2>
        <a:accent1>
          <a:srgbClr val="BBE0E3"/>
        </a:accent1>
        <a:accent2>
          <a:srgbClr val="3366CC"/>
        </a:accent2>
        <a:accent3>
          <a:srgbClr val="EBEBEB"/>
        </a:accent3>
        <a:accent4>
          <a:srgbClr val="DADADA"/>
        </a:accent4>
        <a:accent5>
          <a:srgbClr val="DAEDEF"/>
        </a:accent5>
        <a:accent6>
          <a:srgbClr val="2D5CB9"/>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2029</TotalTime>
  <Words>2290</Words>
  <Application>Microsoft Office PowerPoint</Application>
  <PresentationFormat>On-screen Show (4:3)</PresentationFormat>
  <Paragraphs>278</Paragraphs>
  <Slides>34</Slides>
  <Notes>14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PPP_SGLOB_PRT_Flag_Covered_Earth</vt:lpstr>
      <vt:lpstr>International Nuclear Safeguards</vt:lpstr>
      <vt:lpstr>Presentation Outline</vt:lpstr>
      <vt:lpstr>Definition and Objectives</vt:lpstr>
      <vt:lpstr>What are Safeguards?</vt:lpstr>
      <vt:lpstr>PowerPoint Presentation</vt:lpstr>
      <vt:lpstr> </vt:lpstr>
      <vt:lpstr>Significant Quantities</vt:lpstr>
      <vt:lpstr>Critical masses for various fissile materials</vt:lpstr>
      <vt:lpstr>Safeguards Agreements</vt:lpstr>
      <vt:lpstr>Comprehensive Safeguards Agreements</vt:lpstr>
      <vt:lpstr>NPT Article III § 1</vt:lpstr>
      <vt:lpstr>Item-Specific Safeguards Agreements</vt:lpstr>
      <vt:lpstr>Voluntary Offer Safeguards Agreements</vt:lpstr>
      <vt:lpstr>Classical Safeguards</vt:lpstr>
      <vt:lpstr>Strengthened Safeguards</vt:lpstr>
      <vt:lpstr>The Additional Protocol </vt:lpstr>
      <vt:lpstr>The Additional Protocol</vt:lpstr>
      <vt:lpstr>Overview of expanded Safeguards coverage under the Additional Protocol</vt:lpstr>
      <vt:lpstr>Questions on Safeguards Agreements?</vt:lpstr>
      <vt:lpstr>Safeguards Approaches, Practices, and Technology</vt:lpstr>
      <vt:lpstr>Key Elements of Safeguards</vt:lpstr>
      <vt:lpstr>Types of Nuclear Facilities under Safeguards</vt:lpstr>
      <vt:lpstr>Inventory and Material Balance</vt:lpstr>
      <vt:lpstr>Physical and Chemical Forms of Nuclear Material</vt:lpstr>
      <vt:lpstr>Nuclear materials emit penetrating neutron and/or gamma radiation, which can be monitored readily</vt:lpstr>
      <vt:lpstr>Sampling for Inventory Verification</vt:lpstr>
      <vt:lpstr>Containment &amp; Surveillance (C/S)</vt:lpstr>
      <vt:lpstr>Tools for Strengthened Safeguards</vt:lpstr>
      <vt:lpstr>Tools for Strengthened Safeguards</vt:lpstr>
      <vt:lpstr>Summing it all up</vt:lpstr>
      <vt:lpstr>Recommended Reading</vt:lpstr>
      <vt:lpstr>Links for more information</vt:lpstr>
      <vt:lpstr>Questions?</vt:lpstr>
      <vt:lpstr>Thanks!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 Tape</dc:creator>
  <cp:lastModifiedBy>Sevcik, Margarita</cp:lastModifiedBy>
  <cp:revision>192</cp:revision>
  <dcterms:created xsi:type="dcterms:W3CDTF">2008-02-12T17:13:16Z</dcterms:created>
  <dcterms:modified xsi:type="dcterms:W3CDTF">2013-03-14T16:09:21Z</dcterms:modified>
</cp:coreProperties>
</file>